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4" r:id="rId2"/>
  </p:sldMasterIdLst>
  <p:notesMasterIdLst>
    <p:notesMasterId r:id="rId18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12192000" cy="6858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E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3"/>
    <p:restoredTop sz="94607"/>
  </p:normalViewPr>
  <p:slideViewPr>
    <p:cSldViewPr snapToGrid="0">
      <p:cViewPr varScale="1">
        <p:scale>
          <a:sx n="124" d="100"/>
          <a:sy n="124" d="100"/>
        </p:scale>
        <p:origin x="648" y="16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spc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/>
              <a:t>Durchschnitt: Emissionen/Schüler*in 2022/23</a:t>
            </a:r>
          </a:p>
        </c:rich>
      </c:tx>
      <c:overlay val="0"/>
      <c:spPr>
        <a:prstGeom prst="rect">
          <a:avLst/>
        </a:prstGeom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7E-5241-A21F-6777A3F9A23E}"/>
              </c:ext>
            </c:extLst>
          </c:dPt>
          <c:dPt>
            <c:idx val="1"/>
            <c:bubble3D val="0"/>
            <c:spPr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7E-5241-A21F-6777A3F9A23E}"/>
              </c:ext>
            </c:extLst>
          </c:dPt>
          <c:dPt>
            <c:idx val="2"/>
            <c:bubble3D val="0"/>
            <c:spPr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F7E-5241-A21F-6777A3F9A23E}"/>
              </c:ext>
            </c:extLst>
          </c:dPt>
          <c:dPt>
            <c:idx val="3"/>
            <c:bubble3D val="0"/>
            <c:spPr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F7E-5241-A21F-6777A3F9A23E}"/>
              </c:ext>
            </c:extLst>
          </c:dPt>
          <c:dLbls>
            <c:dLbl>
              <c:idx val="2"/>
              <c:layout>
                <c:manualLayout>
                  <c:x val="1.1500344213728987E-3"/>
                  <c:y val="3.0682023065533954E-3"/>
                </c:manualLayout>
              </c:layout>
              <c:spPr>
                <a:noFill/>
                <a:ln>
                  <a:solidFill>
                    <a:schemeClr val="accent1"/>
                  </a:solidFill>
                </a:ln>
              </c:spPr>
              <c:txPr>
                <a:bodyPr rot="0" spcFirstLastPara="1" vertOverflow="ellipsis" vert="horz" wrap="square" lIns="38099" tIns="19049" rIns="38099" bIns="19049" anchor="ctr" anchorCtr="1">
                  <a:spAutoFit/>
                </a:bodyPr>
                <a:lstStyle/>
                <a:p>
                  <a:pPr>
                    <a:defRPr sz="900" b="0" i="0" u="none" strike="noStrike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BF7E-5241-A21F-6777A3F9A23E}"/>
                </c:ext>
              </c:extLst>
            </c:dLbl>
            <c:dLbl>
              <c:idx val="3"/>
              <c:layout>
                <c:manualLayout>
                  <c:x val="3.4037748632578371E-2"/>
                  <c:y val="-5.8135122711174252E-3"/>
                </c:manualLayout>
              </c:layout>
              <c:spPr>
                <a:noFill/>
                <a:ln>
                  <a:solidFill>
                    <a:schemeClr val="accent1"/>
                  </a:solidFill>
                </a:ln>
              </c:spPr>
              <c:txPr>
                <a:bodyPr rot="0" spcFirstLastPara="1" vertOverflow="ellipsis" vert="horz" wrap="square" lIns="38099" tIns="19049" rIns="38099" bIns="19049" anchor="ctr" anchorCtr="1">
                  <a:spAutoFit/>
                </a:bodyPr>
                <a:lstStyle/>
                <a:p>
                  <a:pPr>
                    <a:defRPr sz="900" b="0" i="0" u="none" strike="noStrike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BF7E-5241-A21F-6777A3F9A23E}"/>
                </c:ext>
              </c:extLst>
            </c:dLbl>
            <c:spPr>
              <a:noFill/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'Ergebnisse nach Kategorien'!$B$96:$B$99</c:f>
              <c:strCache>
                <c:ptCount val="4"/>
                <c:pt idx="0">
                  <c:v>Energie</c:v>
                </c:pt>
                <c:pt idx="1">
                  <c:v>Mobilität</c:v>
                </c:pt>
                <c:pt idx="2">
                  <c:v>Material</c:v>
                </c:pt>
                <c:pt idx="3">
                  <c:v>Kantine</c:v>
                </c:pt>
              </c:strCache>
            </c:strRef>
          </c:cat>
          <c:val>
            <c:numRef>
              <c:f>'Ergebnisse nach Kategorien'!$D$96:$D$99</c:f>
              <c:numCache>
                <c:formatCode>_-* #,##0\ _€_-;\-* #,##0\ _€_-;_-* \-??\ _€_-;_-@_-</c:formatCode>
                <c:ptCount val="4"/>
                <c:pt idx="0">
                  <c:v>167.94694911572989</c:v>
                </c:pt>
                <c:pt idx="1">
                  <c:v>403.84002949363708</c:v>
                </c:pt>
                <c:pt idx="2">
                  <c:v>32.128876526682831</c:v>
                </c:pt>
                <c:pt idx="3">
                  <c:v>4.9412369860694723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F7E-5241-A21F-6777A3F9A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>
    <a:xfrm>
      <a:off x="5689520" y="1752599"/>
      <a:ext cx="4770292" cy="4137602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science4sustainability.at/wp-content/uploads/2020/02/uniko_manifest_nachhaltigkeit.pd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science4sustainability.at/wp-content/uploads/2020/02/uniko_manifest_nachhaltigkeit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science4sustainability.at/wp-content/uploads/2020/02/uniko_manifest_nachhaltigkeit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8" name="Google Shape;388;p20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p20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1200"/>
              <a:buFont typeface="Calibri"/>
              <a:buNone/>
              <a:defRPr/>
            </a:pPr>
            <a:r>
              <a:rPr lang="de-DE" sz="1200" u="sng">
                <a:solidFill>
                  <a:srgbClr val="0563C1"/>
                </a:solidFill>
                <a:latin typeface="Calibri"/>
                <a:ea typeface="Calibri"/>
                <a:cs typeface="Calibri"/>
                <a:hlinkClick r:id="rId3" tooltip="https://www.openscience4sustainability.at/wp-content/uploads/2020/02/uniko_manifest_nachhaltigkeit.pdf"/>
              </a:rPr>
              <a:t>https://www.openscience4sustainability.at/wp-content/uploads/2020/02/uniko_manifest_nachhaltigkeit.pdf</a:t>
            </a:r>
            <a:r>
              <a:rPr lang="de-DE" sz="1200">
                <a:latin typeface="Calibri"/>
                <a:ea typeface="Calibri"/>
                <a:cs typeface="Calibri"/>
              </a:rPr>
              <a:t> </a:t>
            </a:r>
            <a:endParaRPr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390" name="Google Shape;390;p20:notes"/>
          <p:cNvSpPr txBox="1"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/>
              <a:t>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3800944" name="Google Shape;388;p20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961987" name="Google Shape;389;p20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1200"/>
              <a:buFont typeface="Calibri"/>
              <a:buNone/>
              <a:defRPr/>
            </a:pPr>
            <a:r>
              <a:rPr lang="de-DE" sz="1200" u="sng">
                <a:solidFill>
                  <a:srgbClr val="0563C1"/>
                </a:solidFill>
                <a:latin typeface="Calibri"/>
                <a:ea typeface="Calibri"/>
                <a:cs typeface="Calibri"/>
                <a:hlinkClick r:id="rId3" tooltip="https://www.openscience4sustainability.at/wp-content/uploads/2020/02/uniko_manifest_nachhaltigkeit.pdf"/>
              </a:rPr>
              <a:t>https://www.openscience4sustainability.at/wp-content/uploads/2020/02/uniko_manifest_nachhaltigkeit.pdf</a:t>
            </a:r>
            <a:r>
              <a:rPr lang="de-DE" sz="1200">
                <a:latin typeface="Calibri"/>
                <a:ea typeface="Calibri"/>
                <a:cs typeface="Calibri"/>
              </a:rPr>
              <a:t> </a:t>
            </a:r>
            <a:endParaRPr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627255612" name="Google Shape;390;p20:notes"/>
          <p:cNvSpPr txBox="1">
            <a:spLocks noGrp="1"/>
          </p:cNvSpPr>
          <p:nvPr>
            <p:ph type="sldNum" idx="12"/>
          </p:nvPr>
        </p:nvSpPr>
        <p:spPr bwMode="auto">
          <a:xfrm>
            <a:off x="3884612" y="8685212"/>
            <a:ext cx="2971800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b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44D2C1A8-B3EF-E7FE-AF2E-87D40C6568FB}" type="slidenum">
              <a:rPr lang="de-DE"/>
              <a:t>10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7906622" name="Google Shape;388;p20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9734724" name="Google Shape;389;p20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1200"/>
              <a:buFont typeface="Calibri"/>
              <a:buNone/>
              <a:defRPr/>
            </a:pPr>
            <a:r>
              <a:rPr lang="de-DE" sz="1200" u="sng">
                <a:solidFill>
                  <a:srgbClr val="0563C1"/>
                </a:solidFill>
                <a:latin typeface="Calibri"/>
                <a:ea typeface="Calibri"/>
                <a:cs typeface="Calibri"/>
                <a:hlinkClick r:id="rId3" tooltip="https://www.openscience4sustainability.at/wp-content/uploads/2020/02/uniko_manifest_nachhaltigkeit.pdf"/>
              </a:rPr>
              <a:t>https://www.openscience4sustainability.at/wp-content/uploads/2020/02/uniko_manifest_nachhaltigkeit.pdf</a:t>
            </a:r>
            <a:r>
              <a:rPr lang="de-DE" sz="1200">
                <a:latin typeface="Calibri"/>
                <a:ea typeface="Calibri"/>
                <a:cs typeface="Calibri"/>
              </a:rPr>
              <a:t> </a:t>
            </a:r>
            <a:endParaRPr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150270268" name="Google Shape;390;p20:notes"/>
          <p:cNvSpPr txBox="1">
            <a:spLocks noGrp="1"/>
          </p:cNvSpPr>
          <p:nvPr>
            <p:ph type="sldNum" idx="12"/>
          </p:nvPr>
        </p:nvSpPr>
        <p:spPr bwMode="auto">
          <a:xfrm>
            <a:off x="3884612" y="8685212"/>
            <a:ext cx="2971800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b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3BE59607-57F7-0C24-B9CE-07271EE60736}" type="slidenum">
              <a:rPr lang="de-DE"/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elfolie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Google Shape;15;p33"/>
          <p:cNvSpPr txBox="1">
            <a:spLocks noGrp="1"/>
          </p:cNvSpPr>
          <p:nvPr>
            <p:ph type="title"/>
          </p:nvPr>
        </p:nvSpPr>
        <p:spPr bwMode="auto">
          <a:xfrm>
            <a:off x="388950" y="1989000"/>
            <a:ext cx="7219050" cy="509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16" name="Google Shape;16;p33"/>
          <p:cNvSpPr txBox="1">
            <a:spLocks noGrp="1"/>
          </p:cNvSpPr>
          <p:nvPr>
            <p:ph type="body" idx="1"/>
          </p:nvPr>
        </p:nvSpPr>
        <p:spPr bwMode="auto">
          <a:xfrm>
            <a:off x="388950" y="2498048"/>
            <a:ext cx="721905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7" name="Google Shape;17;p33"/>
          <p:cNvSpPr>
            <a:spLocks noGrp="1"/>
          </p:cNvSpPr>
          <p:nvPr>
            <p:ph type="pic" idx="2"/>
          </p:nvPr>
        </p:nvSpPr>
        <p:spPr bwMode="auto">
          <a:xfrm>
            <a:off x="480000" y="3213000"/>
            <a:ext cx="11232576" cy="2952001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33"/>
          <p:cNvSpPr txBox="1">
            <a:spLocks noGrp="1"/>
          </p:cNvSpPr>
          <p:nvPr>
            <p:ph type="ftr" idx="11"/>
          </p:nvPr>
        </p:nvSpPr>
        <p:spPr bwMode="auto">
          <a:xfrm>
            <a:off x="1955295" y="6411362"/>
            <a:ext cx="8280000" cy="294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ontent: Text und Text" userDrawn="1">
  <p:cSld name="Content: Text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" name="Google Shape;65;p43"/>
          <p:cNvSpPr txBox="1">
            <a:spLocks noGrp="1"/>
          </p:cNvSpPr>
          <p:nvPr>
            <p:ph type="title"/>
          </p:nvPr>
        </p:nvSpPr>
        <p:spPr bwMode="auto">
          <a:xfrm>
            <a:off x="360599" y="510800"/>
            <a:ext cx="8471401" cy="1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body" idx="1"/>
          </p:nvPr>
        </p:nvSpPr>
        <p:spPr bwMode="auto">
          <a:xfrm>
            <a:off x="360599" y="1752599"/>
            <a:ext cx="5590138" cy="435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Clr>
                <a:srgbClr val="E2AF08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914400" marR="0" lvl="1" indent="-317500" algn="l">
              <a:lnSpc>
                <a:spcPct val="157142"/>
              </a:lnSpc>
              <a:spcBef>
                <a:spcPts val="1000"/>
              </a:spcBef>
              <a:spcAft>
                <a:spcPts val="0"/>
              </a:spcAft>
              <a:buClr>
                <a:srgbClr val="E2AF08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371600" marR="0" lvl="2" indent="-304800" algn="l">
              <a:lnSpc>
                <a:spcPct val="183333"/>
              </a:lnSpc>
              <a:spcBef>
                <a:spcPts val="1000"/>
              </a:spcBef>
              <a:spcAft>
                <a:spcPts val="0"/>
              </a:spcAft>
              <a:buClr>
                <a:srgbClr val="E2AF08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1828800" marR="0" lvl="3" indent="-304800" algn="l">
              <a:lnSpc>
                <a:spcPct val="183333"/>
              </a:lnSpc>
              <a:spcBef>
                <a:spcPts val="1000"/>
              </a:spcBef>
              <a:spcAft>
                <a:spcPts val="0"/>
              </a:spcAft>
              <a:buClr>
                <a:srgbClr val="E2AF08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2286000" marR="0" lvl="4" indent="-304800" algn="l">
              <a:lnSpc>
                <a:spcPct val="183333"/>
              </a:lnSpc>
              <a:spcBef>
                <a:spcPts val="1000"/>
              </a:spcBef>
              <a:spcAft>
                <a:spcPts val="0"/>
              </a:spcAft>
              <a:buClr>
                <a:srgbClr val="E2AF08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body" idx="2"/>
          </p:nvPr>
        </p:nvSpPr>
        <p:spPr bwMode="auto">
          <a:xfrm>
            <a:off x="6152434" y="1752599"/>
            <a:ext cx="5590138" cy="435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Clr>
                <a:srgbClr val="E2AF08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914400" marR="0" lvl="1" indent="-317500" algn="l">
              <a:lnSpc>
                <a:spcPct val="157142"/>
              </a:lnSpc>
              <a:spcBef>
                <a:spcPts val="1000"/>
              </a:spcBef>
              <a:spcAft>
                <a:spcPts val="0"/>
              </a:spcAft>
              <a:buClr>
                <a:srgbClr val="E2AF08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371600" marR="0" lvl="2" indent="-304800" algn="l">
              <a:lnSpc>
                <a:spcPct val="183333"/>
              </a:lnSpc>
              <a:spcBef>
                <a:spcPts val="1000"/>
              </a:spcBef>
              <a:spcAft>
                <a:spcPts val="0"/>
              </a:spcAft>
              <a:buClr>
                <a:srgbClr val="E2AF08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1828800" marR="0" lvl="3" indent="-304800" algn="l">
              <a:lnSpc>
                <a:spcPct val="183333"/>
              </a:lnSpc>
              <a:spcBef>
                <a:spcPts val="1000"/>
              </a:spcBef>
              <a:spcAft>
                <a:spcPts val="0"/>
              </a:spcAft>
              <a:buClr>
                <a:srgbClr val="E2AF08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2286000" marR="0" lvl="4" indent="-304800" algn="l">
              <a:lnSpc>
                <a:spcPct val="183333"/>
              </a:lnSpc>
              <a:spcBef>
                <a:spcPts val="1000"/>
              </a:spcBef>
              <a:spcAft>
                <a:spcPts val="0"/>
              </a:spcAft>
              <a:buClr>
                <a:srgbClr val="E2AF08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8" name="Google Shape;68;p43"/>
          <p:cNvSpPr txBox="1">
            <a:spLocks noGrp="1"/>
          </p:cNvSpPr>
          <p:nvPr>
            <p:ph type="ftr" idx="11"/>
          </p:nvPr>
        </p:nvSpPr>
        <p:spPr bwMode="auto">
          <a:xfrm>
            <a:off x="1955295" y="6411362"/>
            <a:ext cx="8280000" cy="294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9" name="Google Shape;69;p43"/>
          <p:cNvSpPr txBox="1">
            <a:spLocks noGrp="1"/>
          </p:cNvSpPr>
          <p:nvPr>
            <p:ph type="sldNum" idx="12"/>
          </p:nvPr>
        </p:nvSpPr>
        <p:spPr bwMode="auto">
          <a:xfrm>
            <a:off x="11105289" y="6411362"/>
            <a:ext cx="621000" cy="29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ontent: Bildraster" userDrawn="1">
  <p:cSld name="Content: Bildrast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" name="Google Shape;71;p44"/>
          <p:cNvSpPr txBox="1">
            <a:spLocks noGrp="1"/>
          </p:cNvSpPr>
          <p:nvPr>
            <p:ph type="title"/>
          </p:nvPr>
        </p:nvSpPr>
        <p:spPr bwMode="auto">
          <a:xfrm>
            <a:off x="360599" y="510800"/>
            <a:ext cx="8471401" cy="1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72" name="Google Shape;72;p44"/>
          <p:cNvSpPr>
            <a:spLocks noGrp="1"/>
          </p:cNvSpPr>
          <p:nvPr>
            <p:ph type="pic" idx="2"/>
          </p:nvPr>
        </p:nvSpPr>
        <p:spPr bwMode="auto">
          <a:xfrm>
            <a:off x="464495" y="1752599"/>
            <a:ext cx="5477717" cy="4359384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44"/>
          <p:cNvSpPr>
            <a:spLocks noGrp="1"/>
          </p:cNvSpPr>
          <p:nvPr>
            <p:ph type="pic" idx="3"/>
          </p:nvPr>
        </p:nvSpPr>
        <p:spPr bwMode="auto">
          <a:xfrm>
            <a:off x="6249791" y="1752599"/>
            <a:ext cx="5484718" cy="20288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44"/>
          <p:cNvSpPr>
            <a:spLocks noGrp="1"/>
          </p:cNvSpPr>
          <p:nvPr>
            <p:ph type="pic" idx="4"/>
          </p:nvPr>
        </p:nvSpPr>
        <p:spPr bwMode="auto">
          <a:xfrm>
            <a:off x="6248542" y="4080803"/>
            <a:ext cx="2590459" cy="2031186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44"/>
          <p:cNvSpPr>
            <a:spLocks noGrp="1"/>
          </p:cNvSpPr>
          <p:nvPr>
            <p:ph type="pic" idx="5"/>
          </p:nvPr>
        </p:nvSpPr>
        <p:spPr bwMode="auto">
          <a:xfrm>
            <a:off x="9144048" y="4080803"/>
            <a:ext cx="2590459" cy="2031186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44"/>
          <p:cNvSpPr txBox="1">
            <a:spLocks noGrp="1"/>
          </p:cNvSpPr>
          <p:nvPr>
            <p:ph type="ftr" idx="11"/>
          </p:nvPr>
        </p:nvSpPr>
        <p:spPr bwMode="auto">
          <a:xfrm>
            <a:off x="1955295" y="6411362"/>
            <a:ext cx="8280000" cy="294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sldNum" idx="12"/>
          </p:nvPr>
        </p:nvSpPr>
        <p:spPr bwMode="auto">
          <a:xfrm>
            <a:off x="11105289" y="6411362"/>
            <a:ext cx="621000" cy="29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ontent: Bildraster mit Legenden" userDrawn="1">
  <p:cSld name="Content: Bildraster mit Legend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" name="Google Shape;79;p45"/>
          <p:cNvSpPr txBox="1">
            <a:spLocks noGrp="1"/>
          </p:cNvSpPr>
          <p:nvPr>
            <p:ph type="title"/>
          </p:nvPr>
        </p:nvSpPr>
        <p:spPr bwMode="auto">
          <a:xfrm>
            <a:off x="360599" y="510800"/>
            <a:ext cx="8471401" cy="1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80" name="Google Shape;80;p45"/>
          <p:cNvSpPr>
            <a:spLocks noGrp="1"/>
          </p:cNvSpPr>
          <p:nvPr>
            <p:ph type="pic" idx="2"/>
          </p:nvPr>
        </p:nvSpPr>
        <p:spPr bwMode="auto">
          <a:xfrm>
            <a:off x="457222" y="1752599"/>
            <a:ext cx="5486001" cy="411688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45"/>
          <p:cNvSpPr txBox="1">
            <a:spLocks noGrp="1"/>
          </p:cNvSpPr>
          <p:nvPr>
            <p:ph type="body" idx="1"/>
          </p:nvPr>
        </p:nvSpPr>
        <p:spPr bwMode="auto">
          <a:xfrm>
            <a:off x="465711" y="5872145"/>
            <a:ext cx="5484922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91425" bIns="360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2" name="Google Shape;82;p45"/>
          <p:cNvSpPr>
            <a:spLocks noGrp="1"/>
          </p:cNvSpPr>
          <p:nvPr>
            <p:ph type="pic" idx="3"/>
          </p:nvPr>
        </p:nvSpPr>
        <p:spPr bwMode="auto">
          <a:xfrm>
            <a:off x="6250127" y="1752599"/>
            <a:ext cx="2588611" cy="1780888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45"/>
          <p:cNvSpPr txBox="1">
            <a:spLocks noGrp="1"/>
          </p:cNvSpPr>
          <p:nvPr>
            <p:ph type="body" idx="4"/>
          </p:nvPr>
        </p:nvSpPr>
        <p:spPr bwMode="auto">
          <a:xfrm>
            <a:off x="6248012" y="3538807"/>
            <a:ext cx="259072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91425" bIns="360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4" name="Google Shape;84;p45"/>
          <p:cNvSpPr>
            <a:spLocks noGrp="1"/>
          </p:cNvSpPr>
          <p:nvPr>
            <p:ph type="pic" idx="5"/>
          </p:nvPr>
        </p:nvSpPr>
        <p:spPr bwMode="auto">
          <a:xfrm>
            <a:off x="9144000" y="1752599"/>
            <a:ext cx="2590254" cy="1780887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45"/>
          <p:cNvSpPr txBox="1">
            <a:spLocks noGrp="1"/>
          </p:cNvSpPr>
          <p:nvPr>
            <p:ph type="body" idx="6"/>
          </p:nvPr>
        </p:nvSpPr>
        <p:spPr bwMode="auto">
          <a:xfrm>
            <a:off x="9144000" y="3535743"/>
            <a:ext cx="2590252" cy="290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91425" bIns="360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6" name="Google Shape;86;p45"/>
          <p:cNvSpPr>
            <a:spLocks noGrp="1"/>
          </p:cNvSpPr>
          <p:nvPr>
            <p:ph type="pic" idx="7"/>
          </p:nvPr>
        </p:nvSpPr>
        <p:spPr bwMode="auto">
          <a:xfrm>
            <a:off x="6248012" y="4081982"/>
            <a:ext cx="5485848" cy="1780887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45"/>
          <p:cNvSpPr txBox="1">
            <a:spLocks noGrp="1"/>
          </p:cNvSpPr>
          <p:nvPr>
            <p:ph type="body" idx="8"/>
          </p:nvPr>
        </p:nvSpPr>
        <p:spPr bwMode="auto">
          <a:xfrm>
            <a:off x="6249096" y="5869486"/>
            <a:ext cx="5484764" cy="292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91425" bIns="360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8" name="Google Shape;88;p45"/>
          <p:cNvSpPr txBox="1">
            <a:spLocks noGrp="1"/>
          </p:cNvSpPr>
          <p:nvPr>
            <p:ph type="ftr" idx="11"/>
          </p:nvPr>
        </p:nvSpPr>
        <p:spPr bwMode="auto">
          <a:xfrm>
            <a:off x="1955295" y="6411362"/>
            <a:ext cx="8280000" cy="294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9" name="Google Shape;89;p45"/>
          <p:cNvSpPr txBox="1">
            <a:spLocks noGrp="1"/>
          </p:cNvSpPr>
          <p:nvPr>
            <p:ph type="sldNum" idx="12"/>
          </p:nvPr>
        </p:nvSpPr>
        <p:spPr bwMode="auto">
          <a:xfrm>
            <a:off x="11105289" y="6411362"/>
            <a:ext cx="621000" cy="29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ontent: Grafik ganzseitig" userDrawn="1">
  <p:cSld name="Content: Grafik ganzseiti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" name="Google Shape;91;p46"/>
          <p:cNvSpPr txBox="1">
            <a:spLocks noGrp="1"/>
          </p:cNvSpPr>
          <p:nvPr>
            <p:ph type="title"/>
          </p:nvPr>
        </p:nvSpPr>
        <p:spPr bwMode="auto">
          <a:xfrm>
            <a:off x="360599" y="510800"/>
            <a:ext cx="8471401" cy="1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92" name="Google Shape;92;p46"/>
          <p:cNvSpPr>
            <a:spLocks noGrp="1"/>
          </p:cNvSpPr>
          <p:nvPr>
            <p:ph type="pic" idx="2"/>
          </p:nvPr>
        </p:nvSpPr>
        <p:spPr bwMode="auto">
          <a:xfrm>
            <a:off x="457222" y="1752599"/>
            <a:ext cx="11277286" cy="435938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ontent: Grafik ganzseitig hoch" userDrawn="1">
  <p:cSld name="Content: Grafik ganzseitig ho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" name="Google Shape;94;p47"/>
          <p:cNvSpPr txBox="1">
            <a:spLocks noGrp="1"/>
          </p:cNvSpPr>
          <p:nvPr>
            <p:ph type="title"/>
          </p:nvPr>
        </p:nvSpPr>
        <p:spPr bwMode="auto">
          <a:xfrm>
            <a:off x="360599" y="510800"/>
            <a:ext cx="8471401" cy="91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95" name="Google Shape;95;p47"/>
          <p:cNvSpPr>
            <a:spLocks noGrp="1"/>
          </p:cNvSpPr>
          <p:nvPr>
            <p:ph type="pic" idx="2"/>
          </p:nvPr>
        </p:nvSpPr>
        <p:spPr bwMode="auto">
          <a:xfrm>
            <a:off x="457222" y="1425575"/>
            <a:ext cx="11277286" cy="4687094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47"/>
          <p:cNvSpPr txBox="1">
            <a:spLocks noGrp="1"/>
          </p:cNvSpPr>
          <p:nvPr>
            <p:ph type="ftr" idx="11"/>
          </p:nvPr>
        </p:nvSpPr>
        <p:spPr bwMode="auto">
          <a:xfrm>
            <a:off x="1955295" y="6411362"/>
            <a:ext cx="8280000" cy="294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7" name="Google Shape;97;p47"/>
          <p:cNvSpPr txBox="1">
            <a:spLocks noGrp="1"/>
          </p:cNvSpPr>
          <p:nvPr>
            <p:ph type="sldNum" idx="12"/>
          </p:nvPr>
        </p:nvSpPr>
        <p:spPr bwMode="auto">
          <a:xfrm>
            <a:off x="11105289" y="6411362"/>
            <a:ext cx="621000" cy="29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ontent: Diagramm" userDrawn="1">
  <p:cSld name="Content: Diagram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" name="Google Shape;99;p48"/>
          <p:cNvSpPr txBox="1">
            <a:spLocks noGrp="1"/>
          </p:cNvSpPr>
          <p:nvPr>
            <p:ph type="title"/>
          </p:nvPr>
        </p:nvSpPr>
        <p:spPr bwMode="auto">
          <a:xfrm>
            <a:off x="360599" y="510800"/>
            <a:ext cx="8471401" cy="1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100" name="Google Shape;100;p48"/>
          <p:cNvSpPr>
            <a:spLocks noGrp="1"/>
          </p:cNvSpPr>
          <p:nvPr>
            <p:ph type="chart" idx="2"/>
          </p:nvPr>
        </p:nvSpPr>
        <p:spPr bwMode="auto">
          <a:xfrm>
            <a:off x="457220" y="1752599"/>
            <a:ext cx="11277287" cy="435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1" name="Google Shape;101;p48"/>
          <p:cNvSpPr txBox="1">
            <a:spLocks noGrp="1"/>
          </p:cNvSpPr>
          <p:nvPr>
            <p:ph type="ftr" idx="11"/>
          </p:nvPr>
        </p:nvSpPr>
        <p:spPr bwMode="auto">
          <a:xfrm>
            <a:off x="1955295" y="6411362"/>
            <a:ext cx="8280000" cy="294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2" name="Google Shape;102;p48"/>
          <p:cNvSpPr txBox="1">
            <a:spLocks noGrp="1"/>
          </p:cNvSpPr>
          <p:nvPr>
            <p:ph type="sldNum" idx="12"/>
          </p:nvPr>
        </p:nvSpPr>
        <p:spPr bwMode="auto">
          <a:xfrm>
            <a:off x="11105289" y="6411362"/>
            <a:ext cx="621000" cy="29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chlußfolie" userDrawn="1">
  <p:cSld name="Schluß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Google Shape;20;p39"/>
          <p:cNvSpPr txBox="1"/>
          <p:nvPr/>
        </p:nvSpPr>
        <p:spPr bwMode="auto">
          <a:xfrm>
            <a:off x="404399" y="2112189"/>
            <a:ext cx="79956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3000" b="1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</a:rPr>
              <a:t>Universität für Bodenkultur Wien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" name="Google Shape;21;p39"/>
          <p:cNvSpPr txBox="1">
            <a:spLocks noGrp="1"/>
          </p:cNvSpPr>
          <p:nvPr>
            <p:ph type="body" idx="1"/>
          </p:nvPr>
        </p:nvSpPr>
        <p:spPr bwMode="auto">
          <a:xfrm>
            <a:off x="404399" y="2743201"/>
            <a:ext cx="7995600" cy="1112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2" name="Google Shape;22;p39"/>
          <p:cNvSpPr txBox="1">
            <a:spLocks noGrp="1"/>
          </p:cNvSpPr>
          <p:nvPr>
            <p:ph type="body" idx="2"/>
          </p:nvPr>
        </p:nvSpPr>
        <p:spPr bwMode="auto">
          <a:xfrm>
            <a:off x="404399" y="3973674"/>
            <a:ext cx="7995600" cy="20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ftr" idx="11"/>
          </p:nvPr>
        </p:nvSpPr>
        <p:spPr bwMode="auto">
          <a:xfrm>
            <a:off x="1955295" y="6411362"/>
            <a:ext cx="8280000" cy="294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1_Titelfolie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Google Shape;25;p40"/>
          <p:cNvSpPr txBox="1"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26" name="Google Shape;26;p40"/>
          <p:cNvSpPr txBox="1"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7" name="Google Shape;27;p40"/>
          <p:cNvSpPr txBox="1">
            <a:spLocks noGrp="1"/>
          </p:cNvSpPr>
          <p:nvPr>
            <p:ph type="dt" idx="10"/>
          </p:nvPr>
        </p:nvSpPr>
        <p:spPr bwMode="auto"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8" name="Google Shape;28;p40"/>
          <p:cNvSpPr txBox="1">
            <a:spLocks noGrp="1"/>
          </p:cNvSpPr>
          <p:nvPr>
            <p:ph type="ftr" idx="11"/>
          </p:nvPr>
        </p:nvSpPr>
        <p:spPr bwMode="auto">
          <a:xfrm>
            <a:off x="1955295" y="6411362"/>
            <a:ext cx="8280000" cy="294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9" name="Google Shape;29;p40"/>
          <p:cNvSpPr txBox="1">
            <a:spLocks noGrp="1"/>
          </p:cNvSpPr>
          <p:nvPr>
            <p:ph type="sldNum" idx="12"/>
          </p:nvPr>
        </p:nvSpPr>
        <p:spPr bwMode="auto"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0" marR="0" lvl="1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0" marR="0" lvl="2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0" marR="0" lvl="3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0" marR="0" lvl="4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0" marR="0" lvl="5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0" marR="0" lvl="6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0" marR="0" lvl="7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0" marR="0" lvl="8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Leer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" name="Google Shape;31;p41"/>
          <p:cNvSpPr txBox="1">
            <a:spLocks noGrp="1"/>
          </p:cNvSpPr>
          <p:nvPr>
            <p:ph type="dt" idx="10"/>
          </p:nvPr>
        </p:nvSpPr>
        <p:spPr bwMode="auto"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ftr" idx="11"/>
          </p:nvPr>
        </p:nvSpPr>
        <p:spPr bwMode="auto">
          <a:xfrm>
            <a:off x="1955295" y="6411362"/>
            <a:ext cx="8280000" cy="294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sldNum" idx="12"/>
          </p:nvPr>
        </p:nvSpPr>
        <p:spPr bwMode="auto"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0" marR="0" lvl="1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0" marR="0" lvl="2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0" marR="0" lvl="3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0" marR="0" lvl="4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0" marR="0" lvl="5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0" marR="0" lvl="6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0" marR="0" lvl="7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0" marR="0" lvl="8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ontent: Einleitung" userDrawn="1">
  <p:cSld name="Content: Einleitu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" name="Google Shape;35;p42"/>
          <p:cNvSpPr txBox="1">
            <a:spLocks noGrp="1"/>
          </p:cNvSpPr>
          <p:nvPr>
            <p:ph type="title"/>
          </p:nvPr>
        </p:nvSpPr>
        <p:spPr bwMode="auto">
          <a:xfrm>
            <a:off x="360599" y="510800"/>
            <a:ext cx="8471401" cy="1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36" name="Google Shape;36;p42"/>
          <p:cNvSpPr txBox="1">
            <a:spLocks noGrp="1"/>
          </p:cNvSpPr>
          <p:nvPr>
            <p:ph type="body" idx="1"/>
          </p:nvPr>
        </p:nvSpPr>
        <p:spPr bwMode="auto">
          <a:xfrm>
            <a:off x="360599" y="1752599"/>
            <a:ext cx="11373910" cy="435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Clr>
                <a:srgbClr val="E2AF08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914400" marR="0" lvl="1" indent="-317500" algn="l">
              <a:lnSpc>
                <a:spcPct val="157142"/>
              </a:lnSpc>
              <a:spcBef>
                <a:spcPts val="1000"/>
              </a:spcBef>
              <a:spcAft>
                <a:spcPts val="0"/>
              </a:spcAft>
              <a:buClr>
                <a:srgbClr val="E2AF08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371600" marR="0" lvl="2" indent="-304800" algn="l">
              <a:lnSpc>
                <a:spcPct val="183333"/>
              </a:lnSpc>
              <a:spcBef>
                <a:spcPts val="1000"/>
              </a:spcBef>
              <a:spcAft>
                <a:spcPts val="0"/>
              </a:spcAft>
              <a:buClr>
                <a:srgbClr val="E2AF08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1828800" marR="0" lvl="3" indent="-304800" algn="l">
              <a:lnSpc>
                <a:spcPct val="183333"/>
              </a:lnSpc>
              <a:spcBef>
                <a:spcPts val="1000"/>
              </a:spcBef>
              <a:spcAft>
                <a:spcPts val="0"/>
              </a:spcAft>
              <a:buClr>
                <a:srgbClr val="E2AF08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2286000" marR="0" lvl="4" indent="-304800" algn="l">
              <a:lnSpc>
                <a:spcPct val="183333"/>
              </a:lnSpc>
              <a:spcBef>
                <a:spcPts val="1000"/>
              </a:spcBef>
              <a:spcAft>
                <a:spcPts val="0"/>
              </a:spcAft>
              <a:buClr>
                <a:srgbClr val="E2AF08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7" name="Google Shape;37;p42"/>
          <p:cNvSpPr txBox="1">
            <a:spLocks noGrp="1"/>
          </p:cNvSpPr>
          <p:nvPr>
            <p:ph type="ftr" idx="11"/>
          </p:nvPr>
        </p:nvSpPr>
        <p:spPr bwMode="auto">
          <a:xfrm>
            <a:off x="1955295" y="6411362"/>
            <a:ext cx="8280000" cy="294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8" name="Google Shape;38;p42"/>
          <p:cNvSpPr txBox="1">
            <a:spLocks noGrp="1"/>
          </p:cNvSpPr>
          <p:nvPr>
            <p:ph type="sldNum" idx="12"/>
          </p:nvPr>
        </p:nvSpPr>
        <p:spPr bwMode="auto"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0" marR="0" lvl="1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0" marR="0" lvl="2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0" marR="0" lvl="3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0" marR="0" lvl="4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0" marR="0" lvl="5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0" marR="0" lvl="6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0" marR="0" lvl="7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0" marR="0" lvl="8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ontent: Leer" userDrawn="1">
  <p:cSld name="Content: 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" name="Google Shape;46;p35"/>
          <p:cNvSpPr txBox="1">
            <a:spLocks noGrp="1"/>
          </p:cNvSpPr>
          <p:nvPr>
            <p:ph type="ftr" idx="11"/>
          </p:nvPr>
        </p:nvSpPr>
        <p:spPr bwMode="auto">
          <a:xfrm>
            <a:off x="1955295" y="6411362"/>
            <a:ext cx="8280000" cy="294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sldNum" idx="12"/>
          </p:nvPr>
        </p:nvSpPr>
        <p:spPr bwMode="auto">
          <a:xfrm>
            <a:off x="11105289" y="6411362"/>
            <a:ext cx="621000" cy="29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ontent: Einleitung" userDrawn="1">
  <p:cSld name="Content: Einleitu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" name="Google Shape;49;p36"/>
          <p:cNvSpPr txBox="1">
            <a:spLocks noGrp="1"/>
          </p:cNvSpPr>
          <p:nvPr>
            <p:ph type="title"/>
          </p:nvPr>
        </p:nvSpPr>
        <p:spPr bwMode="auto">
          <a:xfrm>
            <a:off x="360599" y="510800"/>
            <a:ext cx="8471401" cy="1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50" name="Google Shape;50;p36"/>
          <p:cNvSpPr txBox="1">
            <a:spLocks noGrp="1"/>
          </p:cNvSpPr>
          <p:nvPr>
            <p:ph type="body" idx="1"/>
          </p:nvPr>
        </p:nvSpPr>
        <p:spPr bwMode="auto">
          <a:xfrm>
            <a:off x="360599" y="1752599"/>
            <a:ext cx="11373910" cy="435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Clr>
                <a:srgbClr val="E2AF08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914400" marR="0" lvl="1" indent="-317500" algn="l">
              <a:lnSpc>
                <a:spcPct val="157142"/>
              </a:lnSpc>
              <a:spcBef>
                <a:spcPts val="1000"/>
              </a:spcBef>
              <a:spcAft>
                <a:spcPts val="0"/>
              </a:spcAft>
              <a:buClr>
                <a:srgbClr val="E2AF08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371600" marR="0" lvl="2" indent="-304800" algn="l">
              <a:lnSpc>
                <a:spcPct val="183333"/>
              </a:lnSpc>
              <a:spcBef>
                <a:spcPts val="1000"/>
              </a:spcBef>
              <a:spcAft>
                <a:spcPts val="0"/>
              </a:spcAft>
              <a:buClr>
                <a:srgbClr val="E2AF08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1828800" marR="0" lvl="3" indent="-304800" algn="l">
              <a:lnSpc>
                <a:spcPct val="183333"/>
              </a:lnSpc>
              <a:spcBef>
                <a:spcPts val="1000"/>
              </a:spcBef>
              <a:spcAft>
                <a:spcPts val="0"/>
              </a:spcAft>
              <a:buClr>
                <a:srgbClr val="E2AF08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2286000" marR="0" lvl="4" indent="-304800" algn="l">
              <a:lnSpc>
                <a:spcPct val="183333"/>
              </a:lnSpc>
              <a:spcBef>
                <a:spcPts val="1000"/>
              </a:spcBef>
              <a:spcAft>
                <a:spcPts val="0"/>
              </a:spcAft>
              <a:buClr>
                <a:srgbClr val="E2AF08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1" name="Google Shape;51;p36"/>
          <p:cNvSpPr txBox="1">
            <a:spLocks noGrp="1"/>
          </p:cNvSpPr>
          <p:nvPr>
            <p:ph type="ftr" idx="11"/>
          </p:nvPr>
        </p:nvSpPr>
        <p:spPr bwMode="auto">
          <a:xfrm>
            <a:off x="1955295" y="6411362"/>
            <a:ext cx="8280000" cy="294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sldNum" idx="12"/>
          </p:nvPr>
        </p:nvSpPr>
        <p:spPr bwMode="auto">
          <a:xfrm>
            <a:off x="11105289" y="6411362"/>
            <a:ext cx="621000" cy="29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ontent: Text und Grafik" userDrawn="1">
  <p:cSld name="Content: Text und Grafi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" name="Google Shape;54;p37"/>
          <p:cNvSpPr txBox="1">
            <a:spLocks noGrp="1"/>
          </p:cNvSpPr>
          <p:nvPr>
            <p:ph type="title"/>
          </p:nvPr>
        </p:nvSpPr>
        <p:spPr bwMode="auto">
          <a:xfrm>
            <a:off x="360599" y="510800"/>
            <a:ext cx="8471401" cy="1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body" idx="1"/>
          </p:nvPr>
        </p:nvSpPr>
        <p:spPr bwMode="auto">
          <a:xfrm>
            <a:off x="360599" y="1752599"/>
            <a:ext cx="5590138" cy="435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Clr>
                <a:srgbClr val="E2AF08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914400" marR="0" lvl="1" indent="-317500" algn="l">
              <a:lnSpc>
                <a:spcPct val="157142"/>
              </a:lnSpc>
              <a:spcBef>
                <a:spcPts val="1000"/>
              </a:spcBef>
              <a:spcAft>
                <a:spcPts val="0"/>
              </a:spcAft>
              <a:buClr>
                <a:srgbClr val="E2AF08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371600" marR="0" lvl="2" indent="-304800" algn="l">
              <a:lnSpc>
                <a:spcPct val="183333"/>
              </a:lnSpc>
              <a:spcBef>
                <a:spcPts val="1000"/>
              </a:spcBef>
              <a:spcAft>
                <a:spcPts val="0"/>
              </a:spcAft>
              <a:buClr>
                <a:srgbClr val="E2AF08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1828800" marR="0" lvl="3" indent="-304800" algn="l">
              <a:lnSpc>
                <a:spcPct val="183333"/>
              </a:lnSpc>
              <a:spcBef>
                <a:spcPts val="1000"/>
              </a:spcBef>
              <a:spcAft>
                <a:spcPts val="0"/>
              </a:spcAft>
              <a:buClr>
                <a:srgbClr val="E2AF08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2286000" marR="0" lvl="4" indent="-304800" algn="l">
              <a:lnSpc>
                <a:spcPct val="183333"/>
              </a:lnSpc>
              <a:spcBef>
                <a:spcPts val="1000"/>
              </a:spcBef>
              <a:spcAft>
                <a:spcPts val="0"/>
              </a:spcAft>
              <a:buClr>
                <a:srgbClr val="E2AF08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6" name="Google Shape;56;p37"/>
          <p:cNvSpPr>
            <a:spLocks noGrp="1"/>
          </p:cNvSpPr>
          <p:nvPr>
            <p:ph type="pic" idx="2"/>
          </p:nvPr>
        </p:nvSpPr>
        <p:spPr bwMode="auto">
          <a:xfrm>
            <a:off x="6248530" y="1752601"/>
            <a:ext cx="5485978" cy="435939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37"/>
          <p:cNvSpPr txBox="1">
            <a:spLocks noGrp="1"/>
          </p:cNvSpPr>
          <p:nvPr>
            <p:ph type="ftr" idx="11"/>
          </p:nvPr>
        </p:nvSpPr>
        <p:spPr bwMode="auto">
          <a:xfrm>
            <a:off x="1955295" y="6411362"/>
            <a:ext cx="8280000" cy="294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sldNum" idx="12"/>
          </p:nvPr>
        </p:nvSpPr>
        <p:spPr bwMode="auto">
          <a:xfrm>
            <a:off x="11105289" y="6411362"/>
            <a:ext cx="621000" cy="29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elfolie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" name="Google Shape;60;p38"/>
          <p:cNvSpPr txBox="1">
            <a:spLocks noGrp="1"/>
          </p:cNvSpPr>
          <p:nvPr>
            <p:ph type="title"/>
          </p:nvPr>
        </p:nvSpPr>
        <p:spPr bwMode="auto">
          <a:xfrm>
            <a:off x="388950" y="1989000"/>
            <a:ext cx="7219050" cy="509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61" name="Google Shape;61;p38"/>
          <p:cNvSpPr txBox="1">
            <a:spLocks noGrp="1"/>
          </p:cNvSpPr>
          <p:nvPr>
            <p:ph type="body" idx="1"/>
          </p:nvPr>
        </p:nvSpPr>
        <p:spPr bwMode="auto">
          <a:xfrm>
            <a:off x="388950" y="2498048"/>
            <a:ext cx="721905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2" name="Google Shape;62;p38"/>
          <p:cNvSpPr>
            <a:spLocks noGrp="1"/>
          </p:cNvSpPr>
          <p:nvPr>
            <p:ph type="pic" idx="2"/>
          </p:nvPr>
        </p:nvSpPr>
        <p:spPr bwMode="auto">
          <a:xfrm>
            <a:off x="480000" y="3213000"/>
            <a:ext cx="11232576" cy="2952001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38"/>
          <p:cNvSpPr txBox="1">
            <a:spLocks noGrp="1"/>
          </p:cNvSpPr>
          <p:nvPr>
            <p:ph type="ftr" idx="11"/>
          </p:nvPr>
        </p:nvSpPr>
        <p:spPr bwMode="auto">
          <a:xfrm>
            <a:off x="1955295" y="6411362"/>
            <a:ext cx="8280000" cy="294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ftr" idx="11"/>
          </p:nvPr>
        </p:nvSpPr>
        <p:spPr bwMode="auto">
          <a:xfrm>
            <a:off x="1955295" y="6411362"/>
            <a:ext cx="8280000" cy="294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cxnSp>
        <p:nvCxnSpPr>
          <p:cNvPr id="11" name="Google Shape;11;p32"/>
          <p:cNvCxnSpPr>
            <a:cxnSpLocks/>
          </p:cNvCxnSpPr>
          <p:nvPr/>
        </p:nvCxnSpPr>
        <p:spPr bwMode="auto">
          <a:xfrm>
            <a:off x="457220" y="6398336"/>
            <a:ext cx="11277287" cy="0"/>
          </a:xfrm>
          <a:prstGeom prst="straightConnector1">
            <a:avLst/>
          </a:prstGeom>
          <a:noFill/>
          <a:ln w="12700" cap="flat" cmpd="sng">
            <a:solidFill>
              <a:srgbClr val="E2AF0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" name="Google Shape;12;p32" descr="Logo BOKU Wien, Zentrum für globalen Wandel und Nachhaltigkeit"/>
          <p:cNvPicPr/>
          <p:nvPr/>
        </p:nvPicPr>
        <p:blipFill>
          <a:blip r:embed="rId7">
            <a:alphaModFix/>
          </a:blip>
          <a:stretch/>
        </p:blipFill>
        <p:spPr bwMode="auto">
          <a:xfrm>
            <a:off x="9221686" y="390569"/>
            <a:ext cx="2522195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32"/>
          <p:cNvPicPr/>
          <p:nvPr/>
        </p:nvPicPr>
        <p:blipFill>
          <a:blip r:embed="rId8">
            <a:alphaModFix/>
          </a:blip>
          <a:stretch/>
        </p:blipFill>
        <p:spPr bwMode="auto">
          <a:xfrm>
            <a:off x="6372000" y="392400"/>
            <a:ext cx="2700000" cy="999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ftr" idx="11"/>
          </p:nvPr>
        </p:nvSpPr>
        <p:spPr bwMode="auto">
          <a:xfrm>
            <a:off x="1955295" y="6411362"/>
            <a:ext cx="8280000" cy="294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sldNum" idx="12"/>
          </p:nvPr>
        </p:nvSpPr>
        <p:spPr bwMode="auto">
          <a:xfrm>
            <a:off x="11105289" y="6411362"/>
            <a:ext cx="621000" cy="29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cxnSp>
        <p:nvCxnSpPr>
          <p:cNvPr id="42" name="Google Shape;42;p34"/>
          <p:cNvCxnSpPr>
            <a:cxnSpLocks/>
          </p:cNvCxnSpPr>
          <p:nvPr/>
        </p:nvCxnSpPr>
        <p:spPr bwMode="auto">
          <a:xfrm>
            <a:off x="457220" y="6398336"/>
            <a:ext cx="11277287" cy="0"/>
          </a:xfrm>
          <a:prstGeom prst="straightConnector1">
            <a:avLst/>
          </a:prstGeom>
          <a:noFill/>
          <a:ln w="12700" cap="flat" cmpd="sng">
            <a:solidFill>
              <a:srgbClr val="E2AF0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3" name="Google Shape;43;p34"/>
          <p:cNvPicPr/>
          <p:nvPr/>
        </p:nvPicPr>
        <p:blipFill>
          <a:blip r:embed="rId12">
            <a:alphaModFix/>
          </a:blip>
          <a:stretch/>
        </p:blipFill>
        <p:spPr bwMode="auto">
          <a:xfrm>
            <a:off x="10054397" y="422653"/>
            <a:ext cx="1681463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34"/>
          <p:cNvPicPr/>
          <p:nvPr/>
        </p:nvPicPr>
        <p:blipFill>
          <a:blip r:embed="rId13">
            <a:alphaModFix/>
          </a:blip>
          <a:stretch/>
        </p:blipFill>
        <p:spPr bwMode="auto">
          <a:xfrm>
            <a:off x="8028439" y="422653"/>
            <a:ext cx="1945948" cy="720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hf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er-science-team.tugraz.at/angebote-fuer-schulen/" TargetMode="External"/><Relationship Id="rId7" Type="http://schemas.openxmlformats.org/officeDocument/2006/relationships/image" Target="../media/image18.jpeg"/><Relationship Id="rId2" Type="http://schemas.openxmlformats.org/officeDocument/2006/relationships/hyperlink" Target="mailto:tuit.workshops@tugraz.a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hyperlink" Target="https://m.facebook.com/people/TUit-Workshops/100057214099525/" TargetMode="External"/><Relationship Id="rId4" Type="http://schemas.openxmlformats.org/officeDocument/2006/relationships/hyperlink" Target="https://www.instagram.com/tuit_workshops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7" name="Google Shape;107;p1"/>
          <p:cNvSpPr txBox="1">
            <a:spLocks noGrp="1"/>
          </p:cNvSpPr>
          <p:nvPr>
            <p:ph type="title"/>
          </p:nvPr>
        </p:nvSpPr>
        <p:spPr bwMode="auto">
          <a:xfrm>
            <a:off x="388950" y="1989000"/>
            <a:ext cx="11657000" cy="509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91425" bIns="45700" anchor="t" anchorCtr="0"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AF08"/>
              </a:buClr>
              <a:buSzPts val="3000"/>
              <a:buFont typeface="Arial"/>
              <a:buNone/>
              <a:defRPr/>
            </a:pPr>
            <a:r>
              <a:rPr lang="de-DE" sz="3000" b="1">
                <a:solidFill>
                  <a:srgbClr val="E2AF08"/>
                </a:solidFill>
                <a:latin typeface="Arial"/>
                <a:ea typeface="Arial"/>
                <a:cs typeface="Arial"/>
              </a:rPr>
              <a:t>Die CO</a:t>
            </a:r>
            <a:r>
              <a:rPr lang="de-DE" sz="3000" b="1" baseline="-25000">
                <a:solidFill>
                  <a:srgbClr val="E2AF08"/>
                </a:solidFill>
                <a:latin typeface="Arial"/>
                <a:ea typeface="Arial"/>
                <a:cs typeface="Arial"/>
              </a:rPr>
              <a:t>2</a:t>
            </a:r>
            <a:r>
              <a:rPr lang="de-DE" sz="3000" b="1">
                <a:solidFill>
                  <a:srgbClr val="E2AF08"/>
                </a:solidFill>
                <a:latin typeface="Arial"/>
                <a:ea typeface="Arial"/>
                <a:cs typeface="Arial"/>
              </a:rPr>
              <a:t>-Bilanz als Grundlage für Klimaschutz im Schulbetrieb</a:t>
            </a:r>
            <a:endParaRPr>
              <a:solidFill>
                <a:srgbClr val="E2AF08"/>
              </a:solidFill>
            </a:endParaRPr>
          </a:p>
        </p:txBody>
      </p:sp>
      <p:sp>
        <p:nvSpPr>
          <p:cNvPr id="108" name="Google Shape;108;p1"/>
          <p:cNvSpPr txBox="1">
            <a:spLocks noGrp="1"/>
          </p:cNvSpPr>
          <p:nvPr>
            <p:ph type="body" idx="1"/>
          </p:nvPr>
        </p:nvSpPr>
        <p:spPr bwMode="auto">
          <a:xfrm>
            <a:off x="388949" y="2498048"/>
            <a:ext cx="7627999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pPr>
            <a:endParaRPr/>
          </a:p>
          <a:p>
            <a:pPr marL="0" lvl="0" indent="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pPr>
            <a:endParaRPr/>
          </a:p>
        </p:txBody>
      </p:sp>
      <p:sp>
        <p:nvSpPr>
          <p:cNvPr id="109" name="Google Shape;109;p1"/>
          <p:cNvSpPr txBox="1">
            <a:spLocks noGrp="1"/>
          </p:cNvSpPr>
          <p:nvPr>
            <p:ph type="ftr" idx="11"/>
          </p:nvPr>
        </p:nvSpPr>
        <p:spPr bwMode="auto">
          <a:xfrm>
            <a:off x="1955295" y="6411362"/>
            <a:ext cx="8280000" cy="294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/>
              <a:t>Abschlussfest mAc | CO</a:t>
            </a:r>
            <a:r>
              <a:rPr lang="de-DE" baseline="-25000"/>
              <a:t>2</a:t>
            </a:r>
            <a:r>
              <a:rPr lang="de-DE"/>
              <a:t>-Bilanzierung</a:t>
            </a:r>
            <a:endParaRPr/>
          </a:p>
        </p:txBody>
      </p:sp>
      <p:pic>
        <p:nvPicPr>
          <p:cNvPr id="110" name="Google Shape;110;p1"/>
          <p:cNvPicPr>
            <a:picLocks noGrp="1"/>
          </p:cNvPicPr>
          <p:nvPr>
            <p:ph type="pic" idx="2"/>
          </p:nvPr>
        </p:nvPicPr>
        <p:blipFill>
          <a:blip r:embed="rId2">
            <a:alphaModFix/>
          </a:blip>
          <a:srcRect l="-594" r="12242" b="-2268"/>
          <a:stretch/>
        </p:blipFill>
        <p:spPr bwMode="auto">
          <a:xfrm>
            <a:off x="388948" y="3146048"/>
            <a:ext cx="11414103" cy="3018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677349" name="Google Shape;393;p20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/>
          <a:p>
            <a:pPr marL="0" lvl="0" indent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pPr>
            <a:r>
              <a:rPr lang="de-DE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(Weitere) Wirkung der CO</a:t>
            </a:r>
            <a:r>
              <a:rPr lang="de-DE" sz="1800" b="0" i="0" u="none" strike="noStrike" cap="none" spc="0" baseline="-25000">
                <a:solidFill>
                  <a:schemeClr val="tx1"/>
                </a:solidFill>
                <a:latin typeface="Arial"/>
                <a:ea typeface="Arial"/>
                <a:cs typeface="Arial"/>
              </a:rPr>
              <a:t>2</a:t>
            </a:r>
            <a:r>
              <a:rPr lang="de-DE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-Bilanzierung</a:t>
            </a:r>
            <a:br>
              <a:rPr lang="de-DE"/>
            </a:br>
            <a:r>
              <a:rPr lang="de-DE"/>
              <a:t>Darüber hinaus</a:t>
            </a:r>
            <a:endParaRPr/>
          </a:p>
        </p:txBody>
      </p:sp>
      <p:sp>
        <p:nvSpPr>
          <p:cNvPr id="455253665" name="Google Shape;395;p20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  <a:noFill/>
          <a:ln>
            <a:noFill/>
          </a:ln>
        </p:spPr>
        <p:txBody>
          <a:bodyPr spcFirstLastPara="1" wrap="square" lIns="0" tIns="45699" rIns="0" bIns="45699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E089F7F1-1861-8C32-C0EF-5B35C569DB21}" type="slidenum">
              <a:rPr lang="de-DE"/>
              <a:t>10</a:t>
            </a:fld>
            <a:endParaRPr/>
          </a:p>
        </p:txBody>
      </p:sp>
      <p:sp>
        <p:nvSpPr>
          <p:cNvPr id="192287148" name="Google Shape;50;p36"/>
          <p:cNvSpPr txBox="1"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  <a:noFill/>
          <a:ln>
            <a:noFill/>
          </a:ln>
        </p:spPr>
        <p:txBody>
          <a:bodyPr spcFirstLastPara="1" vertOverflow="overflow" horzOverflow="overflow" vert="horz" wrap="square" lIns="91424" tIns="45699" rIns="91424" bIns="45699" numCol="1" spcCol="0" rtlCol="0" fromWordArt="0" anchor="t" anchorCtr="0" forceAA="0" compatLnSpc="0">
            <a:noAutofit/>
          </a:bodyPr>
          <a:lstStyle>
            <a:lvl1pPr marL="457200" marR="0" lvl="0" indent="-330199" algn="l">
              <a:lnSpc>
                <a:spcPct val="137500"/>
              </a:lnSpc>
              <a:spcBef>
                <a:spcPts val="999"/>
              </a:spcBef>
              <a:spcAft>
                <a:spcPts val="0"/>
              </a:spcAft>
              <a:buClr>
                <a:srgbClr val="E2AF08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914400" marR="0" lvl="1" indent="-317499" algn="l">
              <a:lnSpc>
                <a:spcPct val="157142"/>
              </a:lnSpc>
              <a:spcBef>
                <a:spcPts val="999"/>
              </a:spcBef>
              <a:spcAft>
                <a:spcPts val="0"/>
              </a:spcAft>
              <a:buClr>
                <a:srgbClr val="E2AF08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371600" marR="0" lvl="2" indent="-304799" algn="l">
              <a:lnSpc>
                <a:spcPct val="183333"/>
              </a:lnSpc>
              <a:spcBef>
                <a:spcPts val="999"/>
              </a:spcBef>
              <a:spcAft>
                <a:spcPts val="0"/>
              </a:spcAft>
              <a:buClr>
                <a:srgbClr val="E2AF08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1828800" marR="0" lvl="3" indent="-304799" algn="l">
              <a:lnSpc>
                <a:spcPct val="183333"/>
              </a:lnSpc>
              <a:spcBef>
                <a:spcPts val="999"/>
              </a:spcBef>
              <a:spcAft>
                <a:spcPts val="0"/>
              </a:spcAft>
              <a:buClr>
                <a:srgbClr val="E2AF08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2286000" marR="0" lvl="4" indent="-304799" algn="l">
              <a:lnSpc>
                <a:spcPct val="183333"/>
              </a:lnSpc>
              <a:spcBef>
                <a:spcPts val="999"/>
              </a:spcBef>
              <a:spcAft>
                <a:spcPts val="0"/>
              </a:spcAft>
              <a:buClr>
                <a:srgbClr val="E2AF08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algn="l">
              <a:buClr>
                <a:srgbClr val="E2AF08"/>
              </a:buClr>
              <a:buSzPts val="1600"/>
              <a:buFont typeface="Wingdings"/>
              <a:buChar char="§"/>
              <a:defRPr/>
            </a:pPr>
            <a:r>
              <a:rPr lang="en-US" sz="18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Schulübergreifender Austausch von Schüler*innen &amp;  Lehrer*innen aus ganz Österreich </a:t>
            </a:r>
            <a:endParaRPr sz="1800" b="0"/>
          </a:p>
          <a:p>
            <a:pPr>
              <a:buClr>
                <a:srgbClr val="E2AF08"/>
              </a:buClr>
              <a:buSzPts val="1600"/>
              <a:buFont typeface="Wingdings"/>
              <a:buChar char="§"/>
              <a:defRPr/>
            </a:pPr>
            <a:r>
              <a:rPr sz="1800" b="0"/>
              <a:t>Bereits umgesetzte &amp; geplante Maßnahmen </a:t>
            </a:r>
            <a:endParaRPr sz="1800" b="1"/>
          </a:p>
          <a:p>
            <a:pPr lvl="1">
              <a:buClr>
                <a:srgbClr val="E2AF08"/>
              </a:buClr>
              <a:buSzPts val="1600"/>
              <a:buFont typeface="Wingdings"/>
              <a:buChar char="§"/>
              <a:defRPr/>
            </a:pPr>
            <a:r>
              <a:rPr sz="1600" b="0"/>
              <a:t>Veggie-Tage</a:t>
            </a:r>
          </a:p>
          <a:p>
            <a:pPr lvl="1">
              <a:buClr>
                <a:srgbClr val="E2AF08"/>
              </a:buClr>
              <a:buSzPts val="1600"/>
              <a:buFont typeface="Wingdings"/>
              <a:buChar char="§"/>
              <a:defRPr/>
            </a:pPr>
            <a:r>
              <a:rPr sz="1600" b="0"/>
              <a:t>Infokampagnen</a:t>
            </a:r>
          </a:p>
          <a:p>
            <a:pPr lvl="1">
              <a:buClr>
                <a:srgbClr val="E2AF08"/>
              </a:buClr>
              <a:buSzPts val="1600"/>
              <a:buFont typeface="Wingdings"/>
              <a:buChar char="§"/>
              <a:defRPr/>
            </a:pPr>
            <a:r>
              <a:rPr sz="1600" b="0"/>
              <a:t>Aktionstage/woche(n) – Mobiliät</a:t>
            </a:r>
          </a:p>
          <a:p>
            <a:pPr lvl="1">
              <a:buClr>
                <a:srgbClr val="E2AF08"/>
              </a:buClr>
              <a:buSzPts val="1600"/>
              <a:buFont typeface="Wingdings"/>
              <a:buChar char="§"/>
              <a:defRPr/>
            </a:pPr>
            <a:r>
              <a:rPr sz="1600" b="0"/>
              <a:t>Lehrerkonferenz zu Mobilitätsverhalten</a:t>
            </a:r>
          </a:p>
          <a:p>
            <a:pPr lvl="1">
              <a:buClr>
                <a:srgbClr val="E2AF08"/>
              </a:buClr>
              <a:buSzPts val="1600"/>
              <a:buFont typeface="Wingdings"/>
              <a:buChar char="§"/>
              <a:defRPr/>
            </a:pPr>
            <a:r>
              <a:rPr sz="1600" b="0"/>
              <a:t>usw.</a:t>
            </a:r>
          </a:p>
          <a:p>
            <a:pPr lvl="0">
              <a:buClr>
                <a:srgbClr val="E2AF08"/>
              </a:buClr>
              <a:buSzPts val="1600"/>
              <a:buFont typeface="Wingdings"/>
              <a:buChar char="§"/>
              <a:defRPr/>
            </a:pPr>
            <a:endParaRPr sz="1600" b="0"/>
          </a:p>
          <a:p>
            <a:pPr marL="596899" lvl="1" indent="0">
              <a:buClr>
                <a:srgbClr val="E2AF08"/>
              </a:buClr>
              <a:buSzPts val="1600"/>
              <a:buFont typeface="Wingdings"/>
              <a:buNone/>
              <a:defRPr/>
            </a:pPr>
            <a:endParaRPr sz="1600" b="0"/>
          </a:p>
          <a:p>
            <a:pPr lvl="1">
              <a:buClr>
                <a:srgbClr val="E2AF08"/>
              </a:buClr>
              <a:buSzPts val="1600"/>
              <a:buFont typeface="Wingdings"/>
              <a:buChar char="§"/>
              <a:defRPr/>
            </a:pPr>
            <a:endParaRPr sz="1600" b="0"/>
          </a:p>
          <a:p>
            <a:pPr lvl="1">
              <a:buClr>
                <a:srgbClr val="E2AF08"/>
              </a:buClr>
              <a:buSzPts val="1600"/>
              <a:buFont typeface="Wingdings"/>
              <a:buChar char="§"/>
              <a:defRPr/>
            </a:pPr>
            <a:endParaRPr sz="1800" b="0"/>
          </a:p>
          <a:p>
            <a:pPr lvl="1">
              <a:buClr>
                <a:srgbClr val="E2AF08"/>
              </a:buClr>
              <a:buSzPts val="1600"/>
              <a:buFont typeface="Wingdings"/>
              <a:buChar char="§"/>
              <a:defRPr/>
            </a:pPr>
            <a:endParaRPr sz="1800"/>
          </a:p>
          <a:p>
            <a:pPr lvl="1">
              <a:buClr>
                <a:srgbClr val="E2AF08"/>
              </a:buClr>
              <a:buSzPts val="1600"/>
              <a:buFont typeface="Wingdings"/>
              <a:buChar char="§"/>
              <a:defRPr/>
            </a:pPr>
            <a:endParaRPr/>
          </a:p>
        </p:txBody>
      </p:sp>
      <p:sp>
        <p:nvSpPr>
          <p:cNvPr id="1885072946" name="Google Shape;109;p1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/>
              <a:t>Abschlussfest mAc | CO</a:t>
            </a:r>
            <a:r>
              <a:rPr lang="de-DE" baseline="-25000"/>
              <a:t>2</a:t>
            </a:r>
            <a:r>
              <a:rPr lang="de-DE"/>
              <a:t>-Bilanzierung</a:t>
            </a:r>
            <a:endParaRPr/>
          </a:p>
        </p:txBody>
      </p:sp>
      <p:sp>
        <p:nvSpPr>
          <p:cNvPr id="520965006" name="Google Shape;67;p43"/>
          <p:cNvSpPr txBox="1">
            <a:spLocks noGrp="1"/>
          </p:cNvSpPr>
          <p:nvPr>
            <p:ph type="body" idx="2"/>
          </p:nvPr>
        </p:nvSpPr>
        <p:spPr bwMode="auto">
          <a:xfrm>
            <a:off x="6152433" y="1752598"/>
            <a:ext cx="5590137" cy="4359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marR="0" lvl="0" indent="-330199" algn="l">
              <a:lnSpc>
                <a:spcPct val="137500"/>
              </a:lnSpc>
              <a:spcBef>
                <a:spcPts val="999"/>
              </a:spcBef>
              <a:spcAft>
                <a:spcPts val="0"/>
              </a:spcAft>
              <a:buClr>
                <a:srgbClr val="E2AF08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914400" marR="0" lvl="1" indent="-317499" algn="l">
              <a:lnSpc>
                <a:spcPct val="157142"/>
              </a:lnSpc>
              <a:spcBef>
                <a:spcPts val="999"/>
              </a:spcBef>
              <a:spcAft>
                <a:spcPts val="0"/>
              </a:spcAft>
              <a:buClr>
                <a:srgbClr val="E2AF08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371600" marR="0" lvl="2" indent="-304799" algn="l">
              <a:lnSpc>
                <a:spcPct val="183333"/>
              </a:lnSpc>
              <a:spcBef>
                <a:spcPts val="999"/>
              </a:spcBef>
              <a:spcAft>
                <a:spcPts val="0"/>
              </a:spcAft>
              <a:buClr>
                <a:srgbClr val="E2AF08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1828800" marR="0" lvl="3" indent="-304799" algn="l">
              <a:lnSpc>
                <a:spcPct val="183333"/>
              </a:lnSpc>
              <a:spcBef>
                <a:spcPts val="999"/>
              </a:spcBef>
              <a:spcAft>
                <a:spcPts val="0"/>
              </a:spcAft>
              <a:buClr>
                <a:srgbClr val="E2AF08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2286000" marR="0" lvl="4" indent="-304799" algn="l">
              <a:lnSpc>
                <a:spcPct val="183333"/>
              </a:lnSpc>
              <a:spcBef>
                <a:spcPts val="999"/>
              </a:spcBef>
              <a:spcAft>
                <a:spcPts val="0"/>
              </a:spcAft>
              <a:buClr>
                <a:srgbClr val="E2AF08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buClr>
                <a:srgbClr val="E2AF08"/>
              </a:buClr>
              <a:buSzPts val="1600"/>
              <a:buFont typeface="Wingdings"/>
              <a:buChar char="§"/>
              <a:defRPr/>
            </a:pPr>
            <a:r>
              <a:rPr lang="en-US" sz="1800" b="0" i="1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Final Report - Results of Ecological Footprint Testing - </a:t>
            </a:r>
            <a:r>
              <a:rPr lang="en-US" sz="18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Prof. Dr. Carmen Postolache, University of Bucharest </a:t>
            </a: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buClr>
                <a:srgbClr val="E2AF08"/>
              </a:buClr>
              <a:buSzPts val="1600"/>
              <a:buFont typeface="Wingdings"/>
              <a:buChar char="§"/>
              <a:defRPr/>
            </a:pPr>
            <a:r>
              <a:rPr lang="en-US" sz="18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“Inoffizielle Teilnahme” Musikschule Wolkersdorf (NÖ) in Kooperation mit der mdw (Universität für Musik und darstellende Kunst Wien)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8707636" name="Google Shape;393;p20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/>
          <a:p>
            <a:pPr marL="0" lvl="0" indent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pPr>
            <a:r>
              <a:rPr lang="de-DE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(Weitere) Wirkung der CO</a:t>
            </a:r>
            <a:r>
              <a:rPr lang="de-DE" sz="1800" b="0" i="0" u="none" strike="noStrike" cap="none" spc="0" baseline="-25000">
                <a:solidFill>
                  <a:schemeClr val="tx1"/>
                </a:solidFill>
                <a:latin typeface="Arial"/>
                <a:ea typeface="Arial"/>
                <a:cs typeface="Arial"/>
              </a:rPr>
              <a:t>2</a:t>
            </a:r>
            <a:r>
              <a:rPr lang="de-DE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-Bilanzierung</a:t>
            </a:r>
            <a:br>
              <a:rPr lang="de-DE"/>
            </a:br>
            <a:r>
              <a:rPr lang="de-DE"/>
              <a:t>Darüber hinaus</a:t>
            </a:r>
            <a:endParaRPr/>
          </a:p>
        </p:txBody>
      </p:sp>
      <p:sp>
        <p:nvSpPr>
          <p:cNvPr id="751142118" name="Google Shape;395;p20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  <a:noFill/>
          <a:ln>
            <a:noFill/>
          </a:ln>
        </p:spPr>
        <p:txBody>
          <a:bodyPr spcFirstLastPara="1" wrap="square" lIns="0" tIns="45699" rIns="0" bIns="45699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72883C34-63A3-CC1A-D1EB-6FF408BB5421}" type="slidenum">
              <a:rPr lang="de-DE"/>
              <a:t>11</a:t>
            </a:fld>
            <a:endParaRPr/>
          </a:p>
        </p:txBody>
      </p:sp>
      <p:sp>
        <p:nvSpPr>
          <p:cNvPr id="2052789882" name="Google Shape;50;p36"/>
          <p:cNvSpPr txBox="1"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  <a:noFill/>
          <a:ln>
            <a:noFill/>
          </a:ln>
        </p:spPr>
        <p:txBody>
          <a:bodyPr spcFirstLastPara="1" vertOverflow="overflow" horzOverflow="overflow" vert="horz" wrap="square" lIns="91424" tIns="45699" rIns="91424" bIns="45699" numCol="1" spcCol="0" rtlCol="0" fromWordArt="0" anchor="t" anchorCtr="0" forceAA="0" compatLnSpc="0">
            <a:noAutofit/>
          </a:bodyPr>
          <a:lstStyle>
            <a:lvl1pPr marL="457200" marR="0" lvl="0" indent="-330199" algn="l">
              <a:lnSpc>
                <a:spcPct val="137500"/>
              </a:lnSpc>
              <a:spcBef>
                <a:spcPts val="999"/>
              </a:spcBef>
              <a:spcAft>
                <a:spcPts val="0"/>
              </a:spcAft>
              <a:buClr>
                <a:srgbClr val="E2AF08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914400" marR="0" lvl="1" indent="-317499" algn="l">
              <a:lnSpc>
                <a:spcPct val="157142"/>
              </a:lnSpc>
              <a:spcBef>
                <a:spcPts val="999"/>
              </a:spcBef>
              <a:spcAft>
                <a:spcPts val="0"/>
              </a:spcAft>
              <a:buClr>
                <a:srgbClr val="E2AF08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371600" marR="0" lvl="2" indent="-304799" algn="l">
              <a:lnSpc>
                <a:spcPct val="183333"/>
              </a:lnSpc>
              <a:spcBef>
                <a:spcPts val="999"/>
              </a:spcBef>
              <a:spcAft>
                <a:spcPts val="0"/>
              </a:spcAft>
              <a:buClr>
                <a:srgbClr val="E2AF08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1828800" marR="0" lvl="3" indent="-304799" algn="l">
              <a:lnSpc>
                <a:spcPct val="183333"/>
              </a:lnSpc>
              <a:spcBef>
                <a:spcPts val="999"/>
              </a:spcBef>
              <a:spcAft>
                <a:spcPts val="0"/>
              </a:spcAft>
              <a:buClr>
                <a:srgbClr val="E2AF08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2286000" marR="0" lvl="4" indent="-304799" algn="l">
              <a:lnSpc>
                <a:spcPct val="183333"/>
              </a:lnSpc>
              <a:spcBef>
                <a:spcPts val="999"/>
              </a:spcBef>
              <a:spcAft>
                <a:spcPts val="0"/>
              </a:spcAft>
              <a:buClr>
                <a:srgbClr val="E2AF08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lvl="0">
              <a:buClr>
                <a:srgbClr val="E2AF08"/>
              </a:buClr>
              <a:buSzPts val="1600"/>
              <a:buFont typeface="Wingdings"/>
              <a:buChar char="§"/>
              <a:defRPr/>
            </a:pPr>
            <a:r>
              <a:rPr sz="1800" b="0"/>
              <a:t>Wertvolle Erfahrungen für Schüler*innen durch eine Teilnahme an der CO</a:t>
            </a:r>
            <a:r>
              <a:rPr sz="1800" b="0" baseline="-25000"/>
              <a:t>2</a:t>
            </a:r>
            <a:r>
              <a:rPr sz="1800" b="0"/>
              <a:t>-Bilanzierung:</a:t>
            </a:r>
            <a:endParaRPr sz="2000" b="0"/>
          </a:p>
          <a:p>
            <a:pPr lvl="1" algn="l">
              <a:lnSpc>
                <a:spcPct val="137500"/>
              </a:lnSpc>
              <a:spcBef>
                <a:spcPts val="999"/>
              </a:spcBef>
              <a:spcAft>
                <a:spcPts val="0"/>
              </a:spcAft>
              <a:buClr>
                <a:srgbClr val="E2AF08"/>
              </a:buClr>
              <a:buSzPts val="1600"/>
              <a:buFont typeface="Wingdings"/>
              <a:buChar char="§"/>
              <a:defRPr/>
            </a:pPr>
            <a:r>
              <a:rPr lang="en-US" sz="16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Erhebung von Daten</a:t>
            </a:r>
            <a:endParaRPr lang="en-US" sz="1800" b="0" i="0" u="none" strike="noStrike" cap="none" spc="0">
              <a:solidFill>
                <a:schemeClr val="dk1"/>
              </a:solidFill>
              <a:latin typeface="Arial"/>
              <a:cs typeface="Arial"/>
            </a:endParaRPr>
          </a:p>
          <a:p>
            <a:pPr lvl="1" algn="l">
              <a:lnSpc>
                <a:spcPct val="137500"/>
              </a:lnSpc>
              <a:spcBef>
                <a:spcPts val="999"/>
              </a:spcBef>
              <a:spcAft>
                <a:spcPts val="0"/>
              </a:spcAft>
              <a:buClr>
                <a:srgbClr val="E2AF08"/>
              </a:buClr>
              <a:buSzPts val="1600"/>
              <a:buFont typeface="Wingdings"/>
              <a:buChar char="§"/>
              <a:defRPr/>
            </a:pPr>
            <a:r>
              <a:rPr lang="en-US" sz="16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Identifikation von Potenzialen für mögliche Klimaschutzmaßnahmen an der Schule</a:t>
            </a:r>
            <a:endParaRPr lang="en-US" sz="1800" b="0" i="0" u="none" strike="noStrike" cap="none" spc="0">
              <a:solidFill>
                <a:schemeClr val="dk1"/>
              </a:solidFill>
              <a:latin typeface="Arial"/>
              <a:cs typeface="Arial"/>
            </a:endParaRPr>
          </a:p>
          <a:p>
            <a:pPr lvl="1" algn="l">
              <a:lnSpc>
                <a:spcPct val="137500"/>
              </a:lnSpc>
              <a:spcBef>
                <a:spcPts val="999"/>
              </a:spcBef>
              <a:spcAft>
                <a:spcPts val="0"/>
              </a:spcAft>
              <a:buClr>
                <a:srgbClr val="E2AF08"/>
              </a:buClr>
              <a:buSzPts val="1600"/>
              <a:buFont typeface="Wingdings"/>
              <a:buChar char="§"/>
              <a:defRPr/>
            </a:pPr>
            <a:r>
              <a:rPr lang="en-US" sz="16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Kennenlernen eines Umweltmanagement-Instruments, das immer mehr an Bedeutung gewinnt</a:t>
            </a:r>
            <a:endParaRPr lang="en-US" sz="1800" b="0" i="0" u="none" strike="noStrike" cap="none" spc="0">
              <a:solidFill>
                <a:schemeClr val="dk1"/>
              </a:solidFill>
              <a:latin typeface="Arial"/>
              <a:cs typeface="Arial"/>
            </a:endParaRPr>
          </a:p>
          <a:p>
            <a:pPr lvl="1" algn="l">
              <a:lnSpc>
                <a:spcPct val="137500"/>
              </a:lnSpc>
              <a:spcBef>
                <a:spcPts val="999"/>
              </a:spcBef>
              <a:spcAft>
                <a:spcPts val="0"/>
              </a:spcAft>
              <a:buClr>
                <a:srgbClr val="E2AF08"/>
              </a:buClr>
              <a:buSzPts val="1600"/>
              <a:buFont typeface="Wingdings"/>
              <a:buChar char="§"/>
              <a:defRPr/>
            </a:pPr>
            <a:r>
              <a:rPr lang="en-US" sz="16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Team- und Projektarbeit</a:t>
            </a:r>
            <a:endParaRPr lang="en-US" sz="1800" b="0" i="0" u="none" strike="noStrike" cap="none" spc="0">
              <a:solidFill>
                <a:schemeClr val="dk1"/>
              </a:solidFill>
              <a:latin typeface="Arial"/>
              <a:cs typeface="Arial"/>
            </a:endParaRPr>
          </a:p>
          <a:p>
            <a:pPr lvl="1" algn="l">
              <a:lnSpc>
                <a:spcPct val="137500"/>
              </a:lnSpc>
              <a:spcBef>
                <a:spcPts val="999"/>
              </a:spcBef>
              <a:spcAft>
                <a:spcPts val="0"/>
              </a:spcAft>
              <a:buClr>
                <a:srgbClr val="E2AF08"/>
              </a:buClr>
              <a:buSzPts val="1600"/>
              <a:buFont typeface="Wingdings"/>
              <a:buChar char="§"/>
              <a:defRPr/>
            </a:pPr>
            <a:r>
              <a:rPr lang="en-US" sz="16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Schulen der didaktischen Fähigkeiten bei der Weitergabe ihres Wissens an nachfolgende Schüler*innen</a:t>
            </a:r>
            <a:endParaRPr lang="en-US" sz="1800" b="0" i="0" u="none" strike="noStrike" cap="none" spc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596899" lvl="1" indent="0" algn="l">
              <a:lnSpc>
                <a:spcPct val="137500"/>
              </a:lnSpc>
              <a:spcBef>
                <a:spcPts val="999"/>
              </a:spcBef>
              <a:spcAft>
                <a:spcPts val="0"/>
              </a:spcAft>
              <a:buClr>
                <a:srgbClr val="E2AF08"/>
              </a:buClr>
              <a:buSzPts val="1600"/>
              <a:buFont typeface="Wingdings"/>
              <a:buNone/>
              <a:defRPr/>
            </a:pPr>
            <a:endParaRPr lang="en-US" sz="1800" b="0" i="0" u="none" strike="noStrike" cap="none" spc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126999" lvl="0" indent="0" algn="l">
              <a:lnSpc>
                <a:spcPct val="137500"/>
              </a:lnSpc>
              <a:spcBef>
                <a:spcPts val="999"/>
              </a:spcBef>
              <a:spcAft>
                <a:spcPts val="0"/>
              </a:spcAft>
              <a:buClr>
                <a:srgbClr val="E2AF08"/>
              </a:buClr>
              <a:buSzPts val="1600"/>
              <a:buFont typeface="Wingdings"/>
              <a:buNone/>
              <a:defRPr/>
            </a:pPr>
            <a:r>
              <a:rPr lang="en-US" sz="20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—&gt; Follow-Up Potential, v.a. zu Emissionsminderungsmaßnahmen &amp; Roadmaps </a:t>
            </a:r>
          </a:p>
          <a:p>
            <a:pPr marL="596899" lvl="1" indent="0">
              <a:buClr>
                <a:srgbClr val="E2AF08"/>
              </a:buClr>
              <a:buSzPts val="1600"/>
              <a:buFont typeface="Wingdings"/>
              <a:buNone/>
              <a:defRPr/>
            </a:pPr>
            <a:endParaRPr sz="1600" b="0"/>
          </a:p>
          <a:p>
            <a:pPr lvl="1">
              <a:buClr>
                <a:srgbClr val="E2AF08"/>
              </a:buClr>
              <a:buSzPts val="1600"/>
              <a:buFont typeface="Wingdings"/>
              <a:buChar char="§"/>
              <a:defRPr/>
            </a:pPr>
            <a:endParaRPr sz="1600" b="0"/>
          </a:p>
          <a:p>
            <a:pPr lvl="1">
              <a:buClr>
                <a:srgbClr val="E2AF08"/>
              </a:buClr>
              <a:buSzPts val="1600"/>
              <a:buFont typeface="Wingdings"/>
              <a:buChar char="§"/>
              <a:defRPr/>
            </a:pPr>
            <a:endParaRPr sz="1800" b="0"/>
          </a:p>
          <a:p>
            <a:pPr lvl="1">
              <a:buClr>
                <a:srgbClr val="E2AF08"/>
              </a:buClr>
              <a:buSzPts val="1600"/>
              <a:buFont typeface="Wingdings"/>
              <a:buChar char="§"/>
              <a:defRPr/>
            </a:pPr>
            <a:endParaRPr sz="1800"/>
          </a:p>
          <a:p>
            <a:pPr lvl="1">
              <a:buClr>
                <a:srgbClr val="E2AF08"/>
              </a:buClr>
              <a:buSzPts val="1600"/>
              <a:buFont typeface="Wingdings"/>
              <a:buChar char="§"/>
              <a:defRPr/>
            </a:pPr>
            <a:endParaRPr/>
          </a:p>
        </p:txBody>
      </p:sp>
      <p:sp>
        <p:nvSpPr>
          <p:cNvPr id="1437287495" name="Google Shape;109;p1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/>
              <a:t>Abschlussfest mAc | CO</a:t>
            </a:r>
            <a:r>
              <a:rPr lang="de-DE" baseline="-25000"/>
              <a:t>2</a:t>
            </a:r>
            <a:r>
              <a:rPr lang="de-DE"/>
              <a:t>-Bilanzierung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2AF08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54662803" name="Google Shape;115;p2"/>
          <p:cNvPicPr/>
          <p:nvPr/>
        </p:nvPicPr>
        <p:blipFill>
          <a:blip r:embed="rId2">
            <a:alphaModFix/>
          </a:blip>
          <a:stretch/>
        </p:blipFill>
        <p:spPr bwMode="auto">
          <a:xfrm rot="170271">
            <a:off x="-601058" y="245624"/>
            <a:ext cx="13692589" cy="8165763"/>
          </a:xfrm>
          <a:prstGeom prst="rect">
            <a:avLst/>
          </a:prstGeom>
          <a:noFill/>
          <a:ln>
            <a:noFill/>
          </a:ln>
        </p:spPr>
      </p:pic>
      <p:sp>
        <p:nvSpPr>
          <p:cNvPr id="1945127535" name="Google Shape;116;p2"/>
          <p:cNvSpPr txBox="1"/>
          <p:nvPr/>
        </p:nvSpPr>
        <p:spPr bwMode="auto">
          <a:xfrm>
            <a:off x="412041" y="589618"/>
            <a:ext cx="8230141" cy="743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9984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5250" b="1" i="0" u="none" strike="noStrike" cap="none">
                <a:solidFill>
                  <a:srgbClr val="5C6C6C"/>
                </a:solidFill>
                <a:latin typeface="Public Sans"/>
                <a:ea typeface="Public Sans"/>
                <a:cs typeface="Public Sans"/>
              </a:rPr>
              <a:t>Ablauf</a:t>
            </a:r>
            <a:endParaRPr sz="5250" b="1" i="0" u="none" strike="noStrike" cap="none">
              <a:solidFill>
                <a:srgbClr val="5C6C6C"/>
              </a:solidFill>
              <a:latin typeface="Public Sans"/>
              <a:ea typeface="Public Sans"/>
              <a:cs typeface="Public Sans"/>
            </a:endParaRPr>
          </a:p>
        </p:txBody>
      </p:sp>
      <p:grpSp>
        <p:nvGrpSpPr>
          <p:cNvPr id="1839414833" name="Google Shape;117;p2"/>
          <p:cNvGrpSpPr/>
          <p:nvPr/>
        </p:nvGrpSpPr>
        <p:grpSpPr bwMode="auto">
          <a:xfrm>
            <a:off x="443759" y="4446465"/>
            <a:ext cx="11528695" cy="1565812"/>
            <a:chOff x="0" y="0"/>
            <a:chExt cx="11528695" cy="1565812"/>
          </a:xfrm>
        </p:grpSpPr>
        <p:sp>
          <p:nvSpPr>
            <p:cNvPr id="472685122" name="Google Shape;118;p2"/>
            <p:cNvSpPr txBox="1"/>
            <p:nvPr/>
          </p:nvSpPr>
          <p:spPr bwMode="auto">
            <a:xfrm>
              <a:off x="0" y="7815"/>
              <a:ext cx="2549371" cy="7830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400" b="0" i="0" u="none" strike="noStrike" cap="none" spc="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Einleitung CO</a:t>
              </a:r>
              <a:r>
                <a:rPr lang="de-DE" sz="2400" b="0" i="0" u="none" strike="noStrike" cap="none" spc="0" baseline="-2500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2</a:t>
              </a:r>
              <a:r>
                <a:rPr lang="de-DE" sz="2400" b="0" i="0" u="none" strike="noStrike" cap="none" spc="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-Bilanzierung</a:t>
              </a:r>
              <a:endParaRPr lang="de-DE" sz="2400" b="0" i="0" u="none" strike="noStrike" cap="none" spc="0">
                <a:solidFill>
                  <a:schemeClr val="lt1"/>
                </a:solidFill>
                <a:latin typeface="Arial"/>
                <a:cs typeface="Arial"/>
              </a:endParaRPr>
            </a:p>
          </p:txBody>
        </p:sp>
        <p:sp>
          <p:nvSpPr>
            <p:cNvPr id="1117083096" name="Google Shape;119;p2"/>
            <p:cNvSpPr txBox="1"/>
            <p:nvPr/>
          </p:nvSpPr>
          <p:spPr bwMode="auto">
            <a:xfrm>
              <a:off x="2464655" y="0"/>
              <a:ext cx="2837028" cy="11744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400" b="0" i="0" u="none" strike="noStrike" cap="none" spc="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(Weitere) Wirkung der CO</a:t>
              </a:r>
              <a:r>
                <a:rPr lang="de-DE" sz="2400" b="0" i="0" u="none" strike="noStrike" cap="none" spc="0" baseline="-2500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2</a:t>
              </a:r>
              <a:r>
                <a:rPr lang="de-DE" sz="2400" b="0" i="0" u="none" strike="noStrike" cap="none" spc="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-Bilanzierung</a:t>
              </a:r>
              <a:endParaRPr sz="2400" b="0" i="0" u="none" strike="noStrike" cap="none" spc="0">
                <a:solidFill>
                  <a:schemeClr val="lt1"/>
                </a:solidFill>
                <a:latin typeface="Arial"/>
                <a:cs typeface="Arial"/>
              </a:endParaRPr>
            </a:p>
          </p:txBody>
        </p:sp>
        <p:sp>
          <p:nvSpPr>
            <p:cNvPr id="1624352082" name="Google Shape;120;p2"/>
            <p:cNvSpPr txBox="1"/>
            <p:nvPr/>
          </p:nvSpPr>
          <p:spPr bwMode="auto">
            <a:xfrm>
              <a:off x="5214101" y="0"/>
              <a:ext cx="3094128" cy="1565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400" b="1" i="0" u="none" strike="noStrike" cap="none" spc="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Schulpräsentationen BHAK Wien 10 &amp; Gymnasium Schärding</a:t>
              </a:r>
              <a:endParaRPr sz="2400" b="1" i="0" u="none" strike="noStrike" cap="none" spc="0">
                <a:solidFill>
                  <a:schemeClr val="lt1"/>
                </a:solidFill>
                <a:latin typeface="Arial"/>
                <a:cs typeface="Arial"/>
              </a:endParaRPr>
            </a:p>
          </p:txBody>
        </p:sp>
        <p:sp>
          <p:nvSpPr>
            <p:cNvPr id="519665792" name="Google Shape;121;p2"/>
            <p:cNvSpPr txBox="1"/>
            <p:nvPr/>
          </p:nvSpPr>
          <p:spPr bwMode="auto">
            <a:xfrm>
              <a:off x="8536135" y="7815"/>
              <a:ext cx="2992559" cy="7830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400" b="0" i="0" u="none" strike="noStrike" cap="none" spc="0" dirty="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Austausch zur </a:t>
              </a:r>
            </a:p>
            <a:p>
              <a:pPr marL="0" marR="0" lvl="0" indent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400" b="0" i="0" u="none" strike="noStrike" cap="none" spc="0" dirty="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CO</a:t>
              </a:r>
              <a:r>
                <a:rPr lang="de-DE" sz="2400" b="0" i="0" u="none" strike="noStrike" cap="none" spc="0" baseline="-25000" dirty="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2</a:t>
              </a:r>
              <a:r>
                <a:rPr lang="de-DE" sz="2400" b="0" i="0" u="none" strike="noStrike" cap="none" spc="0" dirty="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-Bilanzierung</a:t>
              </a:r>
              <a:endParaRPr lang="de-DE" sz="2400" b="0" i="0" u="none" strike="noStrike" cap="none" spc="0" dirty="0">
                <a:solidFill>
                  <a:schemeClr val="lt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21731030" name="Google Shape;131;p2"/>
          <p:cNvSpPr txBox="1">
            <a:spLocks noGrp="1"/>
          </p:cNvSpPr>
          <p:nvPr>
            <p:ph type="sldNum" idx="12"/>
          </p:nvPr>
        </p:nvSpPr>
        <p:spPr bwMode="auto">
          <a:xfrm>
            <a:off x="11105289" y="6411361"/>
            <a:ext cx="621000" cy="294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699" rIns="0" bIns="45699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A031E0F1-42C2-0AE6-C10A-70FDDBC9C253}" type="slidenum">
              <a:rPr lang="de-DE"/>
              <a:t>12</a:t>
            </a:fld>
            <a:endParaRPr/>
          </a:p>
        </p:txBody>
      </p:sp>
      <p:sp>
        <p:nvSpPr>
          <p:cNvPr id="1419959975" name="Google Shape;109;p1"/>
          <p:cNvSpPr txBox="1">
            <a:spLocks noGrp="1"/>
          </p:cNvSpPr>
          <p:nvPr>
            <p:ph type="ftr" idx="11"/>
          </p:nvPr>
        </p:nvSpPr>
        <p:spPr bwMode="auto">
          <a:xfrm>
            <a:off x="1955295" y="6411361"/>
            <a:ext cx="8280000" cy="29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/>
              <a:t>Abschlussfest mAc | CO</a:t>
            </a:r>
            <a:r>
              <a:rPr lang="de-DE" baseline="-25000"/>
              <a:t>2</a:t>
            </a:r>
            <a:r>
              <a:rPr lang="de-DE"/>
              <a:t>-Bilanzierung</a:t>
            </a:r>
            <a:endParaRPr/>
          </a:p>
        </p:txBody>
      </p:sp>
      <p:grpSp>
        <p:nvGrpSpPr>
          <p:cNvPr id="664108475" name="Google Shape;123;p2"/>
          <p:cNvGrpSpPr/>
          <p:nvPr/>
        </p:nvGrpSpPr>
        <p:grpSpPr bwMode="auto">
          <a:xfrm>
            <a:off x="412041" y="3226740"/>
            <a:ext cx="10417772" cy="697812"/>
            <a:chOff x="0" y="0"/>
            <a:chExt cx="10417772" cy="697812"/>
          </a:xfrm>
        </p:grpSpPr>
        <p:sp>
          <p:nvSpPr>
            <p:cNvPr id="513028962" name="Google Shape;124;p2"/>
            <p:cNvSpPr txBox="1"/>
            <p:nvPr/>
          </p:nvSpPr>
          <p:spPr bwMode="auto">
            <a:xfrm>
              <a:off x="0" y="6917"/>
              <a:ext cx="1831096" cy="5642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4000" b="1" i="0" u="none" strike="noStrike" cap="none">
                  <a:solidFill>
                    <a:srgbClr val="5C6C6C"/>
                  </a:solidFill>
                  <a:latin typeface="Public Sans"/>
                  <a:ea typeface="Public Sans"/>
                  <a:cs typeface="Public Sans"/>
                </a:rPr>
                <a:t>01</a:t>
              </a:r>
              <a:endParaRPr/>
            </a:p>
          </p:txBody>
        </p:sp>
        <p:sp>
          <p:nvSpPr>
            <p:cNvPr id="240016401" name="Google Shape;125;p2"/>
            <p:cNvSpPr txBox="1"/>
            <p:nvPr/>
          </p:nvSpPr>
          <p:spPr bwMode="auto">
            <a:xfrm>
              <a:off x="2545931" y="26892"/>
              <a:ext cx="1013149" cy="670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4000" b="1" i="0" u="none" strike="noStrike" cap="none">
                  <a:solidFill>
                    <a:srgbClr val="5C6C6C"/>
                  </a:solidFill>
                  <a:latin typeface="Public Sans"/>
                  <a:ea typeface="Public Sans"/>
                  <a:cs typeface="Public Sans"/>
                </a:rPr>
                <a:t>02</a:t>
              </a:r>
              <a:endParaRPr/>
            </a:p>
          </p:txBody>
        </p:sp>
        <p:sp>
          <p:nvSpPr>
            <p:cNvPr id="1594410567" name="Google Shape;126;p2"/>
            <p:cNvSpPr txBox="1"/>
            <p:nvPr/>
          </p:nvSpPr>
          <p:spPr bwMode="auto">
            <a:xfrm>
              <a:off x="5245818" y="0"/>
              <a:ext cx="1869953" cy="670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4000" b="1" i="0" u="none" strike="noStrike" cap="none">
                  <a:solidFill>
                    <a:srgbClr val="5C6C6C"/>
                  </a:solidFill>
                  <a:latin typeface="Public Sans"/>
                  <a:ea typeface="Public Sans"/>
                  <a:cs typeface="Public Sans"/>
                </a:rPr>
                <a:t>03</a:t>
              </a:r>
              <a:endParaRPr/>
            </a:p>
          </p:txBody>
        </p:sp>
        <p:sp>
          <p:nvSpPr>
            <p:cNvPr id="1978214580" name="Google Shape;127;p2"/>
            <p:cNvSpPr txBox="1"/>
            <p:nvPr/>
          </p:nvSpPr>
          <p:spPr bwMode="auto">
            <a:xfrm>
              <a:off x="8520228" y="0"/>
              <a:ext cx="1897544" cy="670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4000" b="1" i="0" u="none" strike="noStrike" cap="none">
                  <a:solidFill>
                    <a:srgbClr val="5C6C6C"/>
                  </a:solidFill>
                  <a:latin typeface="Public Sans"/>
                  <a:ea typeface="Public Sans"/>
                  <a:cs typeface="Public Sans"/>
                </a:rPr>
                <a:t>04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2AF08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90981968" name="Google Shape;115;p2"/>
          <p:cNvPicPr/>
          <p:nvPr/>
        </p:nvPicPr>
        <p:blipFill>
          <a:blip r:embed="rId2">
            <a:alphaModFix/>
          </a:blip>
          <a:stretch/>
        </p:blipFill>
        <p:spPr bwMode="auto">
          <a:xfrm rot="170271">
            <a:off x="-601058" y="245624"/>
            <a:ext cx="13692589" cy="8165763"/>
          </a:xfrm>
          <a:prstGeom prst="rect">
            <a:avLst/>
          </a:prstGeom>
          <a:noFill/>
          <a:ln>
            <a:noFill/>
          </a:ln>
        </p:spPr>
      </p:pic>
      <p:sp>
        <p:nvSpPr>
          <p:cNvPr id="480801238" name="Google Shape;116;p2"/>
          <p:cNvSpPr txBox="1"/>
          <p:nvPr/>
        </p:nvSpPr>
        <p:spPr bwMode="auto">
          <a:xfrm>
            <a:off x="412041" y="589618"/>
            <a:ext cx="8230141" cy="743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9984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5250" b="1" i="0" u="none" strike="noStrike" cap="none">
                <a:solidFill>
                  <a:srgbClr val="5C6C6C"/>
                </a:solidFill>
                <a:latin typeface="Public Sans"/>
                <a:ea typeface="Public Sans"/>
                <a:cs typeface="Public Sans"/>
              </a:rPr>
              <a:t>Ablauf</a:t>
            </a:r>
            <a:endParaRPr sz="5250" b="1" i="0" u="none" strike="noStrike" cap="none">
              <a:solidFill>
                <a:srgbClr val="5C6C6C"/>
              </a:solidFill>
              <a:latin typeface="Public Sans"/>
              <a:ea typeface="Public Sans"/>
              <a:cs typeface="Public Sans"/>
            </a:endParaRPr>
          </a:p>
        </p:txBody>
      </p:sp>
      <p:grpSp>
        <p:nvGrpSpPr>
          <p:cNvPr id="2111868234" name="Google Shape;117;p2"/>
          <p:cNvGrpSpPr/>
          <p:nvPr/>
        </p:nvGrpSpPr>
        <p:grpSpPr bwMode="auto">
          <a:xfrm>
            <a:off x="443759" y="4446465"/>
            <a:ext cx="11529055" cy="1174449"/>
            <a:chOff x="0" y="0"/>
            <a:chExt cx="11529055" cy="1174449"/>
          </a:xfrm>
        </p:grpSpPr>
        <p:sp>
          <p:nvSpPr>
            <p:cNvPr id="2070879506" name="Google Shape;118;p2"/>
            <p:cNvSpPr txBox="1"/>
            <p:nvPr/>
          </p:nvSpPr>
          <p:spPr bwMode="auto">
            <a:xfrm>
              <a:off x="0" y="7815"/>
              <a:ext cx="2549371" cy="7830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400" b="0" i="0" u="none" strike="noStrike" cap="none" spc="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Einleitung CO</a:t>
              </a:r>
              <a:r>
                <a:rPr lang="de-DE" sz="2400" b="0" i="0" u="none" strike="noStrike" cap="none" spc="0" baseline="-2500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2</a:t>
              </a:r>
              <a:r>
                <a:rPr lang="de-DE" sz="2400" b="0" i="0" u="none" strike="noStrike" cap="none" spc="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-Bilanzierung</a:t>
              </a:r>
              <a:endParaRPr lang="de-DE" sz="2400" b="0" i="0" u="none" strike="noStrike" cap="none" spc="0">
                <a:solidFill>
                  <a:schemeClr val="lt1"/>
                </a:solidFill>
                <a:latin typeface="Arial"/>
                <a:cs typeface="Arial"/>
              </a:endParaRPr>
            </a:p>
          </p:txBody>
        </p:sp>
        <p:sp>
          <p:nvSpPr>
            <p:cNvPr id="1820178308" name="Google Shape;119;p2"/>
            <p:cNvSpPr txBox="1"/>
            <p:nvPr/>
          </p:nvSpPr>
          <p:spPr bwMode="auto">
            <a:xfrm>
              <a:off x="2464655" y="0"/>
              <a:ext cx="2837028" cy="11744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400" b="0" i="0" u="none" strike="noStrike" cap="none" spc="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(Weitere) Wirkung der CO</a:t>
              </a:r>
              <a:r>
                <a:rPr lang="de-DE" sz="2400" b="0" i="0" u="none" strike="noStrike" cap="none" spc="0" baseline="-2500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2</a:t>
              </a:r>
              <a:r>
                <a:rPr lang="de-DE" sz="2400" b="0" i="0" u="none" strike="noStrike" cap="none" spc="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-Bilanzierung</a:t>
              </a:r>
              <a:endParaRPr sz="2400" b="0" i="0" u="none" strike="noStrike" cap="none" spc="0">
                <a:solidFill>
                  <a:schemeClr val="lt1"/>
                </a:solidFill>
                <a:latin typeface="Arial"/>
                <a:cs typeface="Arial"/>
              </a:endParaRPr>
            </a:p>
          </p:txBody>
        </p:sp>
        <p:sp>
          <p:nvSpPr>
            <p:cNvPr id="284557003" name="Google Shape;120;p2"/>
            <p:cNvSpPr txBox="1"/>
            <p:nvPr/>
          </p:nvSpPr>
          <p:spPr bwMode="auto">
            <a:xfrm>
              <a:off x="5214101" y="0"/>
              <a:ext cx="3094488" cy="11744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400" b="0" i="0" u="none" strike="noStrike" cap="none" spc="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Schulpräsentationen BHAK Wien 10 &amp; Gymnasium Schärding</a:t>
              </a:r>
              <a:endParaRPr lang="de-DE" sz="2400" b="0" i="0" u="none" strike="noStrike" cap="none" spc="0">
                <a:solidFill>
                  <a:schemeClr val="lt1"/>
                </a:solidFill>
                <a:latin typeface="Arial"/>
                <a:cs typeface="Arial"/>
              </a:endParaRPr>
            </a:p>
          </p:txBody>
        </p:sp>
        <p:sp>
          <p:nvSpPr>
            <p:cNvPr id="1275040020" name="Google Shape;121;p2"/>
            <p:cNvSpPr txBox="1"/>
            <p:nvPr/>
          </p:nvSpPr>
          <p:spPr bwMode="auto">
            <a:xfrm>
              <a:off x="8536135" y="7815"/>
              <a:ext cx="2992919" cy="7830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400" b="1" i="0" u="none" strike="noStrike" cap="none" spc="0" dirty="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Austausch zur </a:t>
              </a:r>
            </a:p>
            <a:p>
              <a:pPr marL="0" marR="0" lvl="0" indent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400" b="1" i="0" u="none" strike="noStrike" cap="none" spc="0" dirty="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CO</a:t>
              </a:r>
              <a:r>
                <a:rPr lang="de-DE" sz="2400" b="1" i="0" u="none" strike="noStrike" cap="none" spc="0" baseline="-25000" dirty="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2</a:t>
              </a:r>
              <a:r>
                <a:rPr lang="de-DE" sz="2400" b="1" i="0" u="none" strike="noStrike" cap="none" spc="0" dirty="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-Bilanzierung</a:t>
              </a:r>
              <a:endParaRPr sz="2400" b="1" i="0" u="none" strike="noStrike" cap="none" spc="0" dirty="0">
                <a:solidFill>
                  <a:schemeClr val="lt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546010465" name="Google Shape;131;p2"/>
          <p:cNvSpPr txBox="1">
            <a:spLocks noGrp="1"/>
          </p:cNvSpPr>
          <p:nvPr>
            <p:ph type="sldNum" idx="12"/>
          </p:nvPr>
        </p:nvSpPr>
        <p:spPr bwMode="auto">
          <a:xfrm>
            <a:off x="11105289" y="6411361"/>
            <a:ext cx="621000" cy="294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699" rIns="0" bIns="45699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6FADBDC4-34B7-5EE0-39BB-635342015231}" type="slidenum">
              <a:rPr lang="de-DE"/>
              <a:t>13</a:t>
            </a:fld>
            <a:endParaRPr/>
          </a:p>
        </p:txBody>
      </p:sp>
      <p:sp>
        <p:nvSpPr>
          <p:cNvPr id="426218207" name="Google Shape;109;p1"/>
          <p:cNvSpPr txBox="1">
            <a:spLocks noGrp="1"/>
          </p:cNvSpPr>
          <p:nvPr>
            <p:ph type="ftr" idx="11"/>
          </p:nvPr>
        </p:nvSpPr>
        <p:spPr bwMode="auto">
          <a:xfrm>
            <a:off x="1955295" y="6411361"/>
            <a:ext cx="8280000" cy="29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/>
              <a:t>Abschlussfest mAc | CO</a:t>
            </a:r>
            <a:r>
              <a:rPr lang="de-DE" baseline="-25000"/>
              <a:t>2</a:t>
            </a:r>
            <a:r>
              <a:rPr lang="de-DE"/>
              <a:t>-Bilanzierung</a:t>
            </a:r>
            <a:endParaRPr/>
          </a:p>
        </p:txBody>
      </p:sp>
      <p:grpSp>
        <p:nvGrpSpPr>
          <p:cNvPr id="231231546" name="Google Shape;123;p2"/>
          <p:cNvGrpSpPr/>
          <p:nvPr/>
        </p:nvGrpSpPr>
        <p:grpSpPr bwMode="auto">
          <a:xfrm>
            <a:off x="412041" y="3226740"/>
            <a:ext cx="10417772" cy="697812"/>
            <a:chOff x="0" y="0"/>
            <a:chExt cx="10417772" cy="697812"/>
          </a:xfrm>
        </p:grpSpPr>
        <p:sp>
          <p:nvSpPr>
            <p:cNvPr id="492346768" name="Google Shape;124;p2"/>
            <p:cNvSpPr txBox="1"/>
            <p:nvPr/>
          </p:nvSpPr>
          <p:spPr bwMode="auto">
            <a:xfrm>
              <a:off x="0" y="6917"/>
              <a:ext cx="1831096" cy="5642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4000" b="1" i="0" u="none" strike="noStrike" cap="none">
                  <a:solidFill>
                    <a:srgbClr val="5C6C6C"/>
                  </a:solidFill>
                  <a:latin typeface="Public Sans"/>
                  <a:ea typeface="Public Sans"/>
                  <a:cs typeface="Public Sans"/>
                </a:rPr>
                <a:t>01</a:t>
              </a:r>
              <a:endParaRPr/>
            </a:p>
          </p:txBody>
        </p:sp>
        <p:sp>
          <p:nvSpPr>
            <p:cNvPr id="1299337317" name="Google Shape;125;p2"/>
            <p:cNvSpPr txBox="1"/>
            <p:nvPr/>
          </p:nvSpPr>
          <p:spPr bwMode="auto">
            <a:xfrm>
              <a:off x="2545931" y="26892"/>
              <a:ext cx="1013149" cy="670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4000" b="1" i="0" u="none" strike="noStrike" cap="none">
                  <a:solidFill>
                    <a:srgbClr val="5C6C6C"/>
                  </a:solidFill>
                  <a:latin typeface="Public Sans"/>
                  <a:ea typeface="Public Sans"/>
                  <a:cs typeface="Public Sans"/>
                </a:rPr>
                <a:t>02</a:t>
              </a:r>
              <a:endParaRPr/>
            </a:p>
          </p:txBody>
        </p:sp>
        <p:sp>
          <p:nvSpPr>
            <p:cNvPr id="171185031" name="Google Shape;126;p2"/>
            <p:cNvSpPr txBox="1"/>
            <p:nvPr/>
          </p:nvSpPr>
          <p:spPr bwMode="auto">
            <a:xfrm>
              <a:off x="5245818" y="0"/>
              <a:ext cx="1869953" cy="670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4000" b="1" i="0" u="none" strike="noStrike" cap="none">
                  <a:solidFill>
                    <a:srgbClr val="5C6C6C"/>
                  </a:solidFill>
                  <a:latin typeface="Public Sans"/>
                  <a:ea typeface="Public Sans"/>
                  <a:cs typeface="Public Sans"/>
                </a:rPr>
                <a:t>03</a:t>
              </a:r>
              <a:endParaRPr/>
            </a:p>
          </p:txBody>
        </p:sp>
        <p:sp>
          <p:nvSpPr>
            <p:cNvPr id="592709866" name="Google Shape;127;p2"/>
            <p:cNvSpPr txBox="1"/>
            <p:nvPr/>
          </p:nvSpPr>
          <p:spPr bwMode="auto">
            <a:xfrm>
              <a:off x="8520228" y="0"/>
              <a:ext cx="1897544" cy="670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4000" b="1" i="0" u="none" strike="noStrike" cap="none">
                  <a:solidFill>
                    <a:srgbClr val="5C6C6C"/>
                  </a:solidFill>
                  <a:latin typeface="Public Sans"/>
                  <a:ea typeface="Public Sans"/>
                  <a:cs typeface="Public Sans"/>
                </a:rPr>
                <a:t>04</a:t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9951213" name="Google Shape;352;p17"/>
          <p:cNvSpPr txBox="1">
            <a:spLocks noGrp="1"/>
          </p:cNvSpPr>
          <p:nvPr>
            <p:ph type="title"/>
          </p:nvPr>
        </p:nvSpPr>
        <p:spPr bwMode="auto">
          <a:xfrm>
            <a:off x="360598" y="510799"/>
            <a:ext cx="8471400" cy="124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 marL="0" lvl="0" indent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pPr>
            <a:r>
              <a:rPr lang="de-DE" sz="18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Austausch zur CO</a:t>
            </a:r>
            <a:r>
              <a:rPr lang="de-DE" sz="1800" b="0" i="0" u="none" strike="noStrike" cap="none" spc="0" baseline="-25000">
                <a:solidFill>
                  <a:schemeClr val="dk1"/>
                </a:solidFill>
                <a:latin typeface="Arial"/>
                <a:ea typeface="Arial"/>
                <a:cs typeface="Arial"/>
              </a:rPr>
              <a:t>2</a:t>
            </a:r>
            <a:r>
              <a:rPr lang="de-DE" sz="18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-Bilanzierung</a:t>
            </a:r>
            <a:br>
              <a:rPr lang="de-DE"/>
            </a:br>
            <a:r>
              <a:rPr lang="de-DE"/>
              <a:t>Maßnahmen &amp; Bilanz</a:t>
            </a:r>
            <a:endParaRPr/>
          </a:p>
        </p:txBody>
      </p:sp>
      <p:sp>
        <p:nvSpPr>
          <p:cNvPr id="410588818" name="Google Shape;353;p17"/>
          <p:cNvSpPr txBox="1">
            <a:spLocks noGrp="1"/>
          </p:cNvSpPr>
          <p:nvPr>
            <p:ph type="body" idx="1"/>
          </p:nvPr>
        </p:nvSpPr>
        <p:spPr bwMode="auto">
          <a:xfrm>
            <a:off x="360598" y="1752598"/>
            <a:ext cx="11373910" cy="4359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marL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pPr>
            <a:r>
              <a:rPr lang="de-DE" sz="2400" b="1">
                <a:solidFill>
                  <a:srgbClr val="52AE32"/>
                </a:solidFill>
              </a:rPr>
              <a:t>Leitfragen:</a:t>
            </a:r>
            <a:endParaRPr/>
          </a:p>
          <a:p>
            <a:pPr marL="228600" marR="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2AF08"/>
              </a:buClr>
              <a:buSzPts val="2000"/>
              <a:buFont typeface="Noto Sans Symbols"/>
              <a:buChar char="▪"/>
              <a:defRPr/>
            </a:pPr>
            <a:r>
              <a:rPr lang="de-DE" sz="20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Was braucht es für mehr Klimaschutz an Schulen?</a:t>
            </a: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2AF08"/>
              </a:buClr>
              <a:buSzPts val="2000"/>
              <a:buFont typeface="Noto Sans Symbols"/>
              <a:buNone/>
              <a:defRPr/>
            </a:pPr>
            <a:endParaRPr lang="de-DE" sz="2000" b="0" i="0" u="none" strike="noStrike" cap="none" spc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228600" marR="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2AF08"/>
              </a:buClr>
              <a:buSzPts val="2000"/>
              <a:buFont typeface="Noto Sans Symbols"/>
              <a:buChar char="▪"/>
              <a:defRPr/>
            </a:pPr>
            <a:r>
              <a:rPr lang="de-DE" sz="20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Welche (weiteren) </a:t>
            </a:r>
            <a:r>
              <a:rPr lang="de-DE" sz="2000" b="0" i="0" u="none" strike="noStrike" cap="none" spc="0">
                <a:solidFill>
                  <a:srgbClr val="E2AF08"/>
                </a:solidFill>
                <a:latin typeface="Arial"/>
                <a:ea typeface="Arial"/>
                <a:cs typeface="Arial"/>
              </a:rPr>
              <a:t>Emissionsminderungsmaßnahmen</a:t>
            </a:r>
            <a:r>
              <a:rPr lang="de-DE" sz="20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 bzw. Schritte können Schulen zum Thema Klimaschutz umsetzen?</a:t>
            </a:r>
            <a:endParaRPr sz="2000" b="0" i="0" u="none" strike="noStrike" cap="none" spc="0">
              <a:solidFill>
                <a:schemeClr val="dk1"/>
              </a:solidFill>
              <a:latin typeface="Arial"/>
              <a:cs typeface="Arial"/>
            </a:endParaRPr>
          </a:p>
          <a:p>
            <a:pPr marL="228600" marR="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2AF08"/>
              </a:buClr>
              <a:buSzPts val="2000"/>
              <a:buFont typeface="Noto Sans Symbols"/>
              <a:buChar char="▪"/>
              <a:defRPr/>
            </a:pPr>
            <a:endParaRPr lang="de-DE" sz="2000" b="0" i="0" u="none" strike="noStrike" cap="none" spc="0">
              <a:solidFill>
                <a:schemeClr val="dk1"/>
              </a:solidFill>
              <a:latin typeface="Arial"/>
              <a:cs typeface="Arial"/>
            </a:endParaRPr>
          </a:p>
        </p:txBody>
      </p:sp>
      <p:sp>
        <p:nvSpPr>
          <p:cNvPr id="63144633" name="Google Shape;355;p17"/>
          <p:cNvSpPr txBox="1">
            <a:spLocks noGrp="1"/>
          </p:cNvSpPr>
          <p:nvPr>
            <p:ph type="sldNum" idx="12"/>
          </p:nvPr>
        </p:nvSpPr>
        <p:spPr bwMode="auto">
          <a:xfrm>
            <a:off x="11105289" y="6411361"/>
            <a:ext cx="621000" cy="294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699" rIns="0" bIns="45699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48A3A660-79B3-306D-C1AC-561413CB0696}" type="slidenum">
              <a:rPr lang="de-DE"/>
              <a:t>14</a:t>
            </a:fld>
            <a:endParaRPr/>
          </a:p>
        </p:txBody>
      </p:sp>
      <p:sp>
        <p:nvSpPr>
          <p:cNvPr id="2119072357" name="Google Shape;109;p1"/>
          <p:cNvSpPr txBox="1">
            <a:spLocks noGrp="1"/>
          </p:cNvSpPr>
          <p:nvPr>
            <p:ph type="ftr" idx="11"/>
          </p:nvPr>
        </p:nvSpPr>
        <p:spPr bwMode="auto">
          <a:xfrm>
            <a:off x="1955295" y="6411361"/>
            <a:ext cx="8280000" cy="29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/>
              <a:t>Abschlussfest mAc | CO</a:t>
            </a:r>
            <a:r>
              <a:rPr lang="de-DE" baseline="-25000"/>
              <a:t>2</a:t>
            </a:r>
            <a:r>
              <a:rPr lang="de-DE"/>
              <a:t>-Bilanzierung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0" name="Google Shape;560;p31"/>
          <p:cNvSpPr txBox="1">
            <a:spLocks noGrp="1"/>
          </p:cNvSpPr>
          <p:nvPr>
            <p:ph type="title"/>
          </p:nvPr>
        </p:nvSpPr>
        <p:spPr bwMode="auto">
          <a:xfrm>
            <a:off x="388950" y="1989000"/>
            <a:ext cx="7219050" cy="509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91425" bIns="45700" anchor="t" anchorCtr="0"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AF08"/>
              </a:buClr>
              <a:buSzPts val="3000"/>
              <a:buFont typeface="Arial"/>
              <a:buNone/>
              <a:defRPr/>
            </a:pPr>
            <a:r>
              <a:rPr lang="de-DE" sz="3000" b="1">
                <a:solidFill>
                  <a:srgbClr val="E2AF08"/>
                </a:solidFill>
                <a:latin typeface="Arial"/>
                <a:ea typeface="Arial"/>
                <a:cs typeface="Arial"/>
              </a:rPr>
              <a:t>makingAchange CO</a:t>
            </a:r>
            <a:r>
              <a:rPr lang="de-DE" sz="3000" b="1" baseline="-25000">
                <a:solidFill>
                  <a:srgbClr val="E2AF08"/>
                </a:solidFill>
                <a:latin typeface="Arial"/>
                <a:ea typeface="Arial"/>
                <a:cs typeface="Arial"/>
              </a:rPr>
              <a:t>2</a:t>
            </a:r>
            <a:r>
              <a:rPr lang="de-DE" sz="3000" b="1">
                <a:solidFill>
                  <a:srgbClr val="E2AF08"/>
                </a:solidFill>
              </a:rPr>
              <a:t>-Bilanzierung</a:t>
            </a:r>
            <a:endParaRPr>
              <a:solidFill>
                <a:srgbClr val="E2AF08"/>
              </a:solidFill>
            </a:endParaRPr>
          </a:p>
        </p:txBody>
      </p:sp>
      <p:sp>
        <p:nvSpPr>
          <p:cNvPr id="561" name="Google Shape;561;p31"/>
          <p:cNvSpPr txBox="1">
            <a:spLocks noGrp="1"/>
          </p:cNvSpPr>
          <p:nvPr>
            <p:ph type="body" idx="1"/>
          </p:nvPr>
        </p:nvSpPr>
        <p:spPr bwMode="auto">
          <a:xfrm>
            <a:off x="388950" y="2498048"/>
            <a:ext cx="721905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pPr>
            <a:r>
              <a:rPr lang="de-DE"/>
              <a:t>Vielen Dank! </a:t>
            </a:r>
            <a:endParaRPr/>
          </a:p>
        </p:txBody>
      </p:sp>
      <p:pic>
        <p:nvPicPr>
          <p:cNvPr id="562" name="Google Shape;562;p31"/>
          <p:cNvPicPr>
            <a:picLocks noGrp="1"/>
          </p:cNvPicPr>
          <p:nvPr>
            <p:ph type="pic" idx="2"/>
          </p:nvPr>
        </p:nvPicPr>
        <p:blipFill>
          <a:blip r:embed="rId2">
            <a:alphaModFix/>
          </a:blip>
          <a:srcRect l="-32" t="2268" r="13085" b="-2266"/>
          <a:stretch/>
        </p:blipFill>
        <p:spPr bwMode="auto">
          <a:xfrm>
            <a:off x="480000" y="3213000"/>
            <a:ext cx="11232576" cy="2952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45803445" name="Google Shape;109;p1"/>
          <p:cNvSpPr txBox="1">
            <a:spLocks noGrp="1"/>
          </p:cNvSpPr>
          <p:nvPr>
            <p:ph type="ftr" idx="11"/>
          </p:nvPr>
        </p:nvSpPr>
        <p:spPr bwMode="auto">
          <a:xfrm>
            <a:off x="1955295" y="6411361"/>
            <a:ext cx="8280000" cy="29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/>
              <a:t>Abschlussfest mAc | CO</a:t>
            </a:r>
            <a:r>
              <a:rPr lang="de-DE" baseline="-25000"/>
              <a:t>2</a:t>
            </a:r>
            <a:r>
              <a:rPr lang="de-DE"/>
              <a:t>-Bilanzierung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2AF08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1271618" name="Google Shape;115;p2"/>
          <p:cNvPicPr/>
          <p:nvPr/>
        </p:nvPicPr>
        <p:blipFill>
          <a:blip r:embed="rId2">
            <a:alphaModFix/>
          </a:blip>
          <a:stretch/>
        </p:blipFill>
        <p:spPr bwMode="auto">
          <a:xfrm rot="170271">
            <a:off x="-601058" y="245624"/>
            <a:ext cx="13692589" cy="8165763"/>
          </a:xfrm>
          <a:prstGeom prst="rect">
            <a:avLst/>
          </a:prstGeom>
          <a:noFill/>
          <a:ln>
            <a:noFill/>
          </a:ln>
        </p:spPr>
      </p:pic>
      <p:sp>
        <p:nvSpPr>
          <p:cNvPr id="1061104577" name="Google Shape;116;p2"/>
          <p:cNvSpPr txBox="1"/>
          <p:nvPr/>
        </p:nvSpPr>
        <p:spPr bwMode="auto">
          <a:xfrm>
            <a:off x="412041" y="589618"/>
            <a:ext cx="8230141" cy="743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9984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5250" b="1" i="0" u="none" strike="noStrike" cap="none">
                <a:solidFill>
                  <a:srgbClr val="5C6C6C"/>
                </a:solidFill>
                <a:latin typeface="Public Sans"/>
                <a:ea typeface="Public Sans"/>
                <a:cs typeface="Public Sans"/>
              </a:rPr>
              <a:t>Ablauf</a:t>
            </a:r>
            <a:endParaRPr sz="5250" b="1" i="0" u="none" strike="noStrike" cap="none">
              <a:solidFill>
                <a:srgbClr val="5C6C6C"/>
              </a:solidFill>
              <a:latin typeface="Public Sans"/>
              <a:ea typeface="Public Sans"/>
              <a:cs typeface="Public Sans"/>
            </a:endParaRPr>
          </a:p>
        </p:txBody>
      </p:sp>
      <p:grpSp>
        <p:nvGrpSpPr>
          <p:cNvPr id="83424619" name="Google Shape;117;p2"/>
          <p:cNvGrpSpPr/>
          <p:nvPr/>
        </p:nvGrpSpPr>
        <p:grpSpPr bwMode="auto">
          <a:xfrm>
            <a:off x="443759" y="4446465"/>
            <a:ext cx="11528695" cy="1174449"/>
            <a:chOff x="0" y="0"/>
            <a:chExt cx="11528695" cy="1174449"/>
          </a:xfrm>
        </p:grpSpPr>
        <p:sp>
          <p:nvSpPr>
            <p:cNvPr id="451430433" name="Google Shape;118;p2"/>
            <p:cNvSpPr txBox="1"/>
            <p:nvPr/>
          </p:nvSpPr>
          <p:spPr bwMode="auto">
            <a:xfrm>
              <a:off x="0" y="7815"/>
              <a:ext cx="2549731" cy="7830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400" b="1" i="0" u="none" strike="noStrike" cap="none" spc="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Einleitung CO</a:t>
              </a:r>
              <a:r>
                <a:rPr lang="de-DE" sz="2400" b="1" i="0" u="none" strike="noStrike" cap="none" spc="0" baseline="-2500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2</a:t>
              </a:r>
              <a:r>
                <a:rPr lang="de-DE" sz="2400" b="1" i="0" u="none" strike="noStrike" cap="none" spc="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-Bilanzierung</a:t>
              </a:r>
              <a:endParaRPr sz="2400" b="1" i="0" u="none" strike="noStrike" cap="none" spc="0">
                <a:solidFill>
                  <a:schemeClr val="lt1"/>
                </a:solidFill>
                <a:latin typeface="Arial"/>
                <a:cs typeface="Arial"/>
              </a:endParaRPr>
            </a:p>
          </p:txBody>
        </p:sp>
        <p:sp>
          <p:nvSpPr>
            <p:cNvPr id="1945473018" name="Google Shape;119;p2"/>
            <p:cNvSpPr txBox="1"/>
            <p:nvPr/>
          </p:nvSpPr>
          <p:spPr bwMode="auto">
            <a:xfrm>
              <a:off x="2464655" y="0"/>
              <a:ext cx="2835588" cy="11744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400" b="0" i="0" u="none" strike="noStrike" cap="none" spc="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(Weitere) Wirkung der CO</a:t>
              </a:r>
              <a:r>
                <a:rPr lang="de-DE" sz="2400" b="0" i="0" u="none" strike="noStrike" cap="none" spc="0" baseline="-2500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2</a:t>
              </a:r>
              <a:r>
                <a:rPr lang="de-DE" sz="2400" b="0" i="0" u="none" strike="noStrike" cap="none" spc="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-Bilanzierung</a:t>
              </a:r>
              <a:endParaRPr lang="de-DE" sz="2400" b="0" i="0" u="none" strike="noStrike" cap="none" spc="0">
                <a:solidFill>
                  <a:schemeClr val="lt1"/>
                </a:solidFill>
                <a:latin typeface="Arial"/>
                <a:cs typeface="Arial"/>
              </a:endParaRPr>
            </a:p>
          </p:txBody>
        </p:sp>
        <p:sp>
          <p:nvSpPr>
            <p:cNvPr id="1833848650" name="Google Shape;120;p2"/>
            <p:cNvSpPr txBox="1"/>
            <p:nvPr/>
          </p:nvSpPr>
          <p:spPr bwMode="auto">
            <a:xfrm>
              <a:off x="5214101" y="0"/>
              <a:ext cx="3094488" cy="11744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400" b="0" i="0" u="none" strike="noStrike" cap="none" spc="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Schulpräsentationen BHAK Wien 10 &amp; Gymnasium Schärding</a:t>
              </a:r>
              <a:endParaRPr lang="de-DE" sz="2400" b="0" i="0" u="none" strike="noStrike" cap="none" spc="0">
                <a:solidFill>
                  <a:schemeClr val="lt1"/>
                </a:solidFill>
                <a:latin typeface="Arial"/>
                <a:cs typeface="Arial"/>
              </a:endParaRPr>
            </a:p>
          </p:txBody>
        </p:sp>
        <p:sp>
          <p:nvSpPr>
            <p:cNvPr id="1314629190" name="Google Shape;121;p2"/>
            <p:cNvSpPr txBox="1"/>
            <p:nvPr/>
          </p:nvSpPr>
          <p:spPr bwMode="auto">
            <a:xfrm>
              <a:off x="8536135" y="7815"/>
              <a:ext cx="2992559" cy="7830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400" b="0" i="0" u="none" strike="noStrike" cap="none" spc="0" dirty="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Austausch zur </a:t>
              </a:r>
            </a:p>
            <a:p>
              <a:pPr marL="0" marR="0" lvl="0" indent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400" b="0" i="0" u="none" strike="noStrike" cap="none" spc="0" dirty="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CO</a:t>
              </a:r>
              <a:r>
                <a:rPr lang="de-DE" sz="2400" b="0" i="0" u="none" strike="noStrike" cap="none" spc="0" baseline="-25000" dirty="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2</a:t>
              </a:r>
              <a:r>
                <a:rPr lang="de-DE" sz="2400" b="0" i="0" u="none" strike="noStrike" cap="none" spc="0" dirty="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-Bilanzierung</a:t>
              </a:r>
              <a:endParaRPr lang="de-DE" sz="2400" b="0" i="0" u="none" strike="noStrike" cap="none" spc="0" dirty="0">
                <a:solidFill>
                  <a:schemeClr val="lt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065002485" name="Google Shape;131;p2"/>
          <p:cNvSpPr txBox="1">
            <a:spLocks noGrp="1"/>
          </p:cNvSpPr>
          <p:nvPr>
            <p:ph type="sldNum" idx="12"/>
          </p:nvPr>
        </p:nvSpPr>
        <p:spPr bwMode="auto">
          <a:xfrm>
            <a:off x="11105289" y="6411361"/>
            <a:ext cx="621000" cy="294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699" rIns="0" bIns="45699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9AD59D8F-503E-E90F-B2C9-2180166DC249}" type="slidenum">
              <a:rPr lang="de-DE"/>
              <a:t>2</a:t>
            </a:fld>
            <a:endParaRPr/>
          </a:p>
        </p:txBody>
      </p:sp>
      <p:sp>
        <p:nvSpPr>
          <p:cNvPr id="1901878118" name="Google Shape;109;p1"/>
          <p:cNvSpPr txBox="1">
            <a:spLocks noGrp="1"/>
          </p:cNvSpPr>
          <p:nvPr>
            <p:ph type="ftr" idx="11"/>
          </p:nvPr>
        </p:nvSpPr>
        <p:spPr bwMode="auto">
          <a:xfrm>
            <a:off x="1955295" y="6411361"/>
            <a:ext cx="8280000" cy="29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/>
              <a:t>Abschlussfest mAc | CO</a:t>
            </a:r>
            <a:r>
              <a:rPr lang="de-DE" baseline="-25000"/>
              <a:t>2</a:t>
            </a:r>
            <a:r>
              <a:rPr lang="de-DE"/>
              <a:t>-Bilanzierung</a:t>
            </a:r>
            <a:endParaRPr/>
          </a:p>
        </p:txBody>
      </p:sp>
      <p:grpSp>
        <p:nvGrpSpPr>
          <p:cNvPr id="519857830" name="Google Shape;123;p2"/>
          <p:cNvGrpSpPr/>
          <p:nvPr/>
        </p:nvGrpSpPr>
        <p:grpSpPr bwMode="auto">
          <a:xfrm>
            <a:off x="412041" y="3226740"/>
            <a:ext cx="10417772" cy="697812"/>
            <a:chOff x="0" y="0"/>
            <a:chExt cx="10417772" cy="697812"/>
          </a:xfrm>
        </p:grpSpPr>
        <p:sp>
          <p:nvSpPr>
            <p:cNvPr id="1653060370" name="Google Shape;124;p2"/>
            <p:cNvSpPr txBox="1"/>
            <p:nvPr/>
          </p:nvSpPr>
          <p:spPr bwMode="auto">
            <a:xfrm>
              <a:off x="0" y="6917"/>
              <a:ext cx="1831096" cy="5642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4000" b="1" i="0" u="none" strike="noStrike" cap="none">
                  <a:solidFill>
                    <a:srgbClr val="5C6C6C"/>
                  </a:solidFill>
                  <a:latin typeface="Public Sans"/>
                  <a:ea typeface="Public Sans"/>
                  <a:cs typeface="Public Sans"/>
                </a:rPr>
                <a:t>01</a:t>
              </a:r>
              <a:endParaRPr/>
            </a:p>
          </p:txBody>
        </p:sp>
        <p:sp>
          <p:nvSpPr>
            <p:cNvPr id="1227422314" name="Google Shape;125;p2"/>
            <p:cNvSpPr txBox="1"/>
            <p:nvPr/>
          </p:nvSpPr>
          <p:spPr bwMode="auto">
            <a:xfrm>
              <a:off x="2545931" y="26892"/>
              <a:ext cx="1013149" cy="670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4000" b="1" i="0" u="none" strike="noStrike" cap="none">
                  <a:solidFill>
                    <a:srgbClr val="5C6C6C"/>
                  </a:solidFill>
                  <a:latin typeface="Public Sans"/>
                  <a:ea typeface="Public Sans"/>
                  <a:cs typeface="Public Sans"/>
                </a:rPr>
                <a:t>02</a:t>
              </a:r>
              <a:endParaRPr/>
            </a:p>
          </p:txBody>
        </p:sp>
        <p:sp>
          <p:nvSpPr>
            <p:cNvPr id="1777616130" name="Google Shape;126;p2"/>
            <p:cNvSpPr txBox="1"/>
            <p:nvPr/>
          </p:nvSpPr>
          <p:spPr bwMode="auto">
            <a:xfrm>
              <a:off x="5245818" y="0"/>
              <a:ext cx="1869953" cy="670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4000" b="1" i="0" u="none" strike="noStrike" cap="none">
                  <a:solidFill>
                    <a:srgbClr val="5C6C6C"/>
                  </a:solidFill>
                  <a:latin typeface="Public Sans"/>
                  <a:ea typeface="Public Sans"/>
                  <a:cs typeface="Public Sans"/>
                </a:rPr>
                <a:t>03</a:t>
              </a:r>
              <a:endParaRPr/>
            </a:p>
          </p:txBody>
        </p:sp>
        <p:sp>
          <p:nvSpPr>
            <p:cNvPr id="348033240" name="Google Shape;127;p2"/>
            <p:cNvSpPr txBox="1"/>
            <p:nvPr/>
          </p:nvSpPr>
          <p:spPr bwMode="auto">
            <a:xfrm>
              <a:off x="8520228" y="0"/>
              <a:ext cx="1897544" cy="670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4000" b="1" i="0" u="none" strike="noStrike" cap="none">
                  <a:solidFill>
                    <a:srgbClr val="5C6C6C"/>
                  </a:solidFill>
                  <a:latin typeface="Public Sans"/>
                  <a:ea typeface="Public Sans"/>
                  <a:cs typeface="Public Sans"/>
                </a:rPr>
                <a:t>04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18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Einleitung CO</a:t>
            </a:r>
            <a:r>
              <a:rPr lang="de-DE" sz="1800" b="0" i="0" u="none" strike="noStrike" cap="none" spc="0" baseline="-25000">
                <a:solidFill>
                  <a:schemeClr val="dk1"/>
                </a:solidFill>
                <a:latin typeface="Arial"/>
                <a:ea typeface="Arial"/>
                <a:cs typeface="Arial"/>
              </a:rPr>
              <a:t>2</a:t>
            </a:r>
            <a:r>
              <a:rPr lang="de-DE" sz="18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-Bilanzierung</a:t>
            </a:r>
            <a:br>
              <a:rPr lang="de-DE"/>
            </a:br>
            <a:r>
              <a:rPr lang="de-DE"/>
              <a:t>mAc CO</a:t>
            </a:r>
            <a:r>
              <a:rPr lang="de-DE" baseline="-25000"/>
              <a:t>2</a:t>
            </a:r>
            <a:r>
              <a:rPr lang="de-DE"/>
              <a:t>-Bilanzierung: Teilnehmende Schulen</a:t>
            </a:r>
            <a:endParaRPr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607674" y="4672289"/>
            <a:ext cx="933450" cy="51367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059699" y="1752599"/>
            <a:ext cx="5544600" cy="2833007"/>
          </a:xfrm>
          <a:prstGeom prst="rect">
            <a:avLst/>
          </a:prstGeom>
          <a:ln w="19049">
            <a:solidFill>
              <a:srgbClr val="E2AF08"/>
            </a:solidFill>
            <a:prstDash val="solid"/>
          </a:ln>
        </p:spPr>
      </p:pic>
      <p:sp>
        <p:nvSpPr>
          <p:cNvPr id="8" name="Textplatzhalter 4"/>
          <p:cNvSpPr>
            <a:spLocks noGrp="1"/>
          </p:cNvSpPr>
          <p:nvPr>
            <p:ph type="body" idx="1"/>
          </p:nvPr>
        </p:nvSpPr>
        <p:spPr bwMode="auto">
          <a:xfrm>
            <a:off x="360598" y="1752598"/>
            <a:ext cx="8552775" cy="4359389"/>
          </a:xfrm>
        </p:spPr>
        <p:txBody>
          <a:bodyPr/>
          <a:lstStyle/>
          <a:p>
            <a:pPr>
              <a:defRPr/>
            </a:pPr>
            <a:r>
              <a:rPr lang="de-DE"/>
              <a:t>36 Schulen in ganz Österreich:</a:t>
            </a:r>
          </a:p>
          <a:p>
            <a:pPr lvl="1">
              <a:lnSpc>
                <a:spcPct val="100000"/>
              </a:lnSpc>
              <a:defRPr/>
            </a:pPr>
            <a:r>
              <a:rPr lang="de-DE"/>
              <a:t>18 Schulen 1 Projektjahr</a:t>
            </a:r>
          </a:p>
          <a:p>
            <a:pPr lvl="1">
              <a:lnSpc>
                <a:spcPct val="100000"/>
              </a:lnSpc>
              <a:defRPr/>
            </a:pPr>
            <a:r>
              <a:rPr lang="de-DE"/>
              <a:t>11 Schulen 2 Projektjahre</a:t>
            </a:r>
          </a:p>
          <a:p>
            <a:pPr lvl="1">
              <a:lnSpc>
                <a:spcPct val="100000"/>
              </a:lnSpc>
              <a:defRPr/>
            </a:pPr>
            <a:r>
              <a:rPr lang="de-DE"/>
              <a:t>7 Schulen 3 Projektjahre</a:t>
            </a:r>
          </a:p>
          <a:p>
            <a:pPr>
              <a:defRPr/>
            </a:pPr>
            <a:endParaRPr lang="de-DE"/>
          </a:p>
          <a:p>
            <a:pPr>
              <a:defRPr/>
            </a:pPr>
            <a:r>
              <a:rPr lang="de-DE"/>
              <a:t>2020/2021: 15 Schulen</a:t>
            </a:r>
          </a:p>
          <a:p>
            <a:pPr>
              <a:defRPr/>
            </a:pPr>
            <a:r>
              <a:rPr lang="de-DE"/>
              <a:t>2021/2022: 22 Schulen (davon 13 aus dem Vorjahr)</a:t>
            </a:r>
            <a:endParaRPr/>
          </a:p>
          <a:p>
            <a:pPr>
              <a:defRPr/>
            </a:pPr>
            <a:r>
              <a:rPr lang="de-DE"/>
              <a:t>2022/2023: 22 Schulen (davon 11 aus dem Vorjahr)</a:t>
            </a:r>
          </a:p>
          <a:p>
            <a:pPr>
              <a:defRPr/>
            </a:pPr>
            <a:endParaRPr/>
          </a:p>
          <a:p>
            <a:pPr>
              <a:defRPr/>
            </a:pPr>
            <a:r>
              <a:rPr lang="de-DE"/>
              <a:t>Betreuung durch BOKU und TU Graz</a:t>
            </a:r>
            <a:endParaRPr/>
          </a:p>
          <a:p>
            <a:pPr lvl="1">
              <a:defRPr/>
            </a:pPr>
            <a:endParaRPr lang="de-DE"/>
          </a:p>
        </p:txBody>
      </p:sp>
      <p:sp>
        <p:nvSpPr>
          <p:cNvPr id="814140883" name="Google Shape;109;p1"/>
          <p:cNvSpPr txBox="1">
            <a:spLocks noGrp="1"/>
          </p:cNvSpPr>
          <p:nvPr>
            <p:ph type="ftr" idx="11"/>
          </p:nvPr>
        </p:nvSpPr>
        <p:spPr bwMode="auto">
          <a:xfrm>
            <a:off x="1955295" y="6411361"/>
            <a:ext cx="8280000" cy="29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/>
              <a:t>Abschlussfest mAc | CO</a:t>
            </a:r>
            <a:r>
              <a:rPr lang="de-DE" baseline="-25000"/>
              <a:t>2</a:t>
            </a:r>
            <a:r>
              <a:rPr lang="de-DE"/>
              <a:t>-Bilanzierung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" name="Google Shape;166;p4"/>
          <p:cNvSpPr txBox="1">
            <a:spLocks noGrp="1"/>
          </p:cNvSpPr>
          <p:nvPr>
            <p:ph type="title"/>
          </p:nvPr>
        </p:nvSpPr>
        <p:spPr bwMode="auto">
          <a:xfrm>
            <a:off x="360599" y="510800"/>
            <a:ext cx="8471401" cy="1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07000"/>
              </a:lnSpc>
              <a:buSzPts val="1800"/>
              <a:defRPr/>
            </a:pPr>
            <a:r>
              <a:rPr lang="de-DE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Einleitung CO</a:t>
            </a:r>
            <a:r>
              <a:rPr lang="de-DE" sz="1800" b="0" i="0" u="none" strike="noStrike" cap="none" spc="0" baseline="-2500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2</a:t>
            </a:r>
            <a:r>
              <a:rPr lang="de-DE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-Bilanzierung</a:t>
            </a:r>
            <a:br>
              <a:rPr lang="de-DE" sz="1800" b="0" dirty="0"/>
            </a:br>
            <a:r>
              <a:rPr lang="de-DE" dirty="0"/>
              <a:t>CO</a:t>
            </a:r>
            <a:r>
              <a:rPr lang="de-DE" baseline="-25000" dirty="0"/>
              <a:t>2</a:t>
            </a:r>
            <a:r>
              <a:rPr lang="de-DE" dirty="0"/>
              <a:t>-Bilanz als Grundlage für Klimaschutz im Schulbetrieb</a:t>
            </a:r>
            <a:br>
              <a:rPr lang="de-DE" dirty="0"/>
            </a:br>
            <a:endParaRPr dirty="0"/>
          </a:p>
        </p:txBody>
      </p:sp>
      <p:grpSp>
        <p:nvGrpSpPr>
          <p:cNvPr id="168" name="Google Shape;168;p4"/>
          <p:cNvGrpSpPr/>
          <p:nvPr/>
        </p:nvGrpSpPr>
        <p:grpSpPr bwMode="auto">
          <a:xfrm>
            <a:off x="1955295" y="2766958"/>
            <a:ext cx="8471400" cy="2902622"/>
            <a:chOff x="4451" y="207807"/>
            <a:chExt cx="9971664" cy="3449204"/>
          </a:xfrm>
        </p:grpSpPr>
        <p:sp>
          <p:nvSpPr>
            <p:cNvPr id="169" name="Google Shape;169;p4"/>
            <p:cNvSpPr/>
            <p:nvPr/>
          </p:nvSpPr>
          <p:spPr bwMode="auto">
            <a:xfrm rot="5400000">
              <a:off x="309212" y="1991803"/>
              <a:ext cx="917986" cy="1527509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E3AF09"/>
            </a:solidFill>
            <a:ln w="12700" cap="flat" cmpd="sng">
              <a:solidFill>
                <a:srgbClr val="E3AF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70;p4"/>
            <p:cNvSpPr/>
            <p:nvPr/>
          </p:nvSpPr>
          <p:spPr bwMode="auto">
            <a:xfrm>
              <a:off x="155977" y="2448199"/>
              <a:ext cx="1379043" cy="1208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Google Shape;171;p4"/>
            <p:cNvSpPr txBox="1"/>
            <p:nvPr/>
          </p:nvSpPr>
          <p:spPr bwMode="auto">
            <a:xfrm>
              <a:off x="155977" y="2448199"/>
              <a:ext cx="1379043" cy="1208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5" tIns="51425" rIns="51425" bIns="51425" anchor="t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Calibri"/>
                <a:buNone/>
                <a:defRPr/>
              </a:pPr>
              <a:r>
                <a:rPr lang="de-DE" sz="1400" b="0" i="0" u="none" strike="noStrike" cap="none">
                  <a:solidFill>
                    <a:schemeClr val="accent6"/>
                  </a:solidFill>
                  <a:latin typeface="Calibri"/>
                  <a:ea typeface="Calibri"/>
                  <a:cs typeface="Calibri"/>
                </a:rPr>
                <a:t>CO</a:t>
              </a:r>
              <a:r>
                <a:rPr lang="de-DE" sz="1400" b="0" i="0" u="none" strike="noStrike" cap="none" baseline="-25000">
                  <a:solidFill>
                    <a:schemeClr val="accent6"/>
                  </a:solidFill>
                  <a:latin typeface="Calibri"/>
                  <a:ea typeface="Calibri"/>
                  <a:cs typeface="Calibri"/>
                </a:rPr>
                <a:t>2</a:t>
              </a:r>
              <a:r>
                <a:rPr lang="de-DE" sz="1400" b="0" i="0" u="none" strike="noStrike" cap="none">
                  <a:solidFill>
                    <a:schemeClr val="accent6"/>
                  </a:solidFill>
                  <a:latin typeface="Calibri"/>
                  <a:ea typeface="Calibri"/>
                  <a:cs typeface="Calibri"/>
                </a:rPr>
                <a:t>-Bilanz erstellen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2" name="Google Shape;172;p4"/>
            <p:cNvSpPr/>
            <p:nvPr/>
          </p:nvSpPr>
          <p:spPr bwMode="auto">
            <a:xfrm>
              <a:off x="1274824" y="1879346"/>
              <a:ext cx="260196" cy="260196"/>
            </a:xfrm>
            <a:prstGeom prst="triangle">
              <a:avLst>
                <a:gd name="adj" fmla="val 100000"/>
              </a:avLst>
            </a:prstGeom>
            <a:solidFill>
              <a:srgbClr val="E3AF09"/>
            </a:solidFill>
            <a:ln w="12700" cap="flat" cmpd="sng">
              <a:solidFill>
                <a:srgbClr val="E3AF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3" name="Google Shape;173;p4"/>
            <p:cNvSpPr/>
            <p:nvPr/>
          </p:nvSpPr>
          <p:spPr bwMode="auto">
            <a:xfrm rot="5400000">
              <a:off x="1997431" y="1574050"/>
              <a:ext cx="917986" cy="1527509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E3AF09"/>
            </a:solidFill>
            <a:ln w="12700" cap="flat" cmpd="sng">
              <a:solidFill>
                <a:srgbClr val="E3AF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74;p4"/>
            <p:cNvSpPr/>
            <p:nvPr/>
          </p:nvSpPr>
          <p:spPr bwMode="auto">
            <a:xfrm>
              <a:off x="1844196" y="2030447"/>
              <a:ext cx="1379043" cy="1208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75;p4"/>
            <p:cNvSpPr txBox="1"/>
            <p:nvPr/>
          </p:nvSpPr>
          <p:spPr bwMode="auto">
            <a:xfrm>
              <a:off x="1844196" y="2030447"/>
              <a:ext cx="1379043" cy="1208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5" tIns="51425" rIns="51425" bIns="51425" anchor="t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Calibri"/>
                <a:buNone/>
                <a:defRPr/>
              </a:pPr>
              <a:r>
                <a:rPr lang="de-DE" sz="1400" b="0" i="0" u="none" strike="noStrike" cap="none">
                  <a:solidFill>
                    <a:schemeClr val="accent6"/>
                  </a:solidFill>
                  <a:latin typeface="Calibri"/>
                  <a:ea typeface="Calibri"/>
                  <a:cs typeface="Calibri"/>
                </a:rPr>
                <a:t>Bilanz analysieren und vergleichen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76;p4"/>
            <p:cNvSpPr/>
            <p:nvPr/>
          </p:nvSpPr>
          <p:spPr bwMode="auto">
            <a:xfrm>
              <a:off x="2963043" y="1461594"/>
              <a:ext cx="260196" cy="260196"/>
            </a:xfrm>
            <a:prstGeom prst="triangle">
              <a:avLst>
                <a:gd name="adj" fmla="val 100000"/>
              </a:avLst>
            </a:prstGeom>
            <a:solidFill>
              <a:srgbClr val="E3AF09"/>
            </a:solidFill>
            <a:ln w="12700" cap="flat" cmpd="sng">
              <a:solidFill>
                <a:srgbClr val="E3AF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77;p4"/>
            <p:cNvSpPr/>
            <p:nvPr/>
          </p:nvSpPr>
          <p:spPr bwMode="auto">
            <a:xfrm rot="5400000">
              <a:off x="3685650" y="1156300"/>
              <a:ext cx="917986" cy="1527509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E3AF09"/>
            </a:solidFill>
            <a:ln w="12700" cap="flat" cmpd="sng">
              <a:solidFill>
                <a:srgbClr val="E3AF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8" name="Google Shape;178;p4"/>
            <p:cNvSpPr/>
            <p:nvPr/>
          </p:nvSpPr>
          <p:spPr bwMode="auto">
            <a:xfrm>
              <a:off x="3532415" y="1612696"/>
              <a:ext cx="1379043" cy="1208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9" name="Google Shape;179;p4"/>
            <p:cNvSpPr txBox="1"/>
            <p:nvPr/>
          </p:nvSpPr>
          <p:spPr bwMode="auto">
            <a:xfrm>
              <a:off x="3532406" y="1612682"/>
              <a:ext cx="1536599" cy="12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5" tIns="51425" rIns="51425" bIns="51425" anchor="t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Calibri"/>
                <a:buNone/>
                <a:defRPr/>
              </a:pPr>
              <a:r>
                <a:rPr lang="de-DE" sz="1400" b="0" i="0" u="none" strike="noStrike" cap="none">
                  <a:solidFill>
                    <a:schemeClr val="accent2"/>
                  </a:solidFill>
                  <a:latin typeface="Calibri"/>
                  <a:ea typeface="Calibri"/>
                  <a:cs typeface="Calibri"/>
                </a:rPr>
                <a:t>Haupttreiber identifizieren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0" name="Google Shape;180;p4"/>
            <p:cNvSpPr/>
            <p:nvPr/>
          </p:nvSpPr>
          <p:spPr bwMode="auto">
            <a:xfrm>
              <a:off x="4651262" y="1043843"/>
              <a:ext cx="260196" cy="260196"/>
            </a:xfrm>
            <a:prstGeom prst="triangle">
              <a:avLst>
                <a:gd name="adj" fmla="val 100000"/>
              </a:avLst>
            </a:prstGeom>
            <a:solidFill>
              <a:srgbClr val="E3AF09"/>
            </a:solidFill>
            <a:ln w="12700" cap="flat" cmpd="sng">
              <a:solidFill>
                <a:srgbClr val="E3AF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81;p4"/>
            <p:cNvSpPr/>
            <p:nvPr/>
          </p:nvSpPr>
          <p:spPr bwMode="auto">
            <a:xfrm rot="5400000">
              <a:off x="5373869" y="738548"/>
              <a:ext cx="917986" cy="1527509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E3AF09"/>
            </a:solidFill>
            <a:ln w="12700" cap="flat" cmpd="sng">
              <a:solidFill>
                <a:srgbClr val="E3AF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82;p4"/>
            <p:cNvSpPr/>
            <p:nvPr/>
          </p:nvSpPr>
          <p:spPr bwMode="auto">
            <a:xfrm>
              <a:off x="5220634" y="1194944"/>
              <a:ext cx="1379043" cy="1208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83;p4"/>
            <p:cNvSpPr txBox="1"/>
            <p:nvPr/>
          </p:nvSpPr>
          <p:spPr bwMode="auto">
            <a:xfrm>
              <a:off x="5220634" y="1194944"/>
              <a:ext cx="1379043" cy="1208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5" tIns="51425" rIns="51425" bIns="51425" anchor="t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Calibri"/>
                <a:buNone/>
                <a:defRPr/>
              </a:pPr>
              <a:r>
                <a:rPr lang="de-DE" sz="1400" b="0" i="0" u="none" strike="noStrike" cap="none">
                  <a:solidFill>
                    <a:schemeClr val="accent2"/>
                  </a:solidFill>
                  <a:latin typeface="Calibri"/>
                  <a:ea typeface="Calibri"/>
                  <a:cs typeface="Calibri"/>
                </a:rPr>
                <a:t>Maßnahmen setzen 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84;p4"/>
            <p:cNvSpPr/>
            <p:nvPr/>
          </p:nvSpPr>
          <p:spPr bwMode="auto">
            <a:xfrm>
              <a:off x="6339481" y="626091"/>
              <a:ext cx="260196" cy="260196"/>
            </a:xfrm>
            <a:prstGeom prst="triangle">
              <a:avLst>
                <a:gd name="adj" fmla="val 100000"/>
              </a:avLst>
            </a:prstGeom>
            <a:solidFill>
              <a:srgbClr val="E3AF09"/>
            </a:solidFill>
            <a:ln w="12700" cap="flat" cmpd="sng">
              <a:solidFill>
                <a:srgbClr val="E3AF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85;p4"/>
            <p:cNvSpPr/>
            <p:nvPr/>
          </p:nvSpPr>
          <p:spPr bwMode="auto">
            <a:xfrm rot="5400000">
              <a:off x="7062088" y="320797"/>
              <a:ext cx="917986" cy="1527509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E3AF09"/>
            </a:solidFill>
            <a:ln w="12700" cap="flat" cmpd="sng">
              <a:solidFill>
                <a:srgbClr val="E3AF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86;p4"/>
            <p:cNvSpPr/>
            <p:nvPr/>
          </p:nvSpPr>
          <p:spPr bwMode="auto">
            <a:xfrm>
              <a:off x="6908853" y="777193"/>
              <a:ext cx="1379043" cy="1208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7" name="Google Shape;187;p4"/>
            <p:cNvSpPr txBox="1"/>
            <p:nvPr/>
          </p:nvSpPr>
          <p:spPr bwMode="auto">
            <a:xfrm>
              <a:off x="6908853" y="777193"/>
              <a:ext cx="1379043" cy="1208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5" tIns="51425" rIns="51425" bIns="51425" anchor="t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1400"/>
                <a:buFont typeface="Calibri"/>
                <a:buNone/>
                <a:defRPr/>
              </a:pPr>
              <a:r>
                <a:rPr lang="de-DE" sz="1400" b="0" i="0" u="none" strike="noStrike" cap="none">
                  <a:solidFill>
                    <a:srgbClr val="7030A0"/>
                  </a:solidFill>
                  <a:latin typeface="Calibri"/>
                  <a:ea typeface="Calibri"/>
                  <a:cs typeface="Calibri"/>
                </a:rPr>
                <a:t>Bilanzen in Folgejahr erheben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8" name="Google Shape;188;p4"/>
            <p:cNvSpPr/>
            <p:nvPr/>
          </p:nvSpPr>
          <p:spPr bwMode="auto">
            <a:xfrm>
              <a:off x="8027700" y="208340"/>
              <a:ext cx="260196" cy="260196"/>
            </a:xfrm>
            <a:prstGeom prst="triangle">
              <a:avLst>
                <a:gd name="adj" fmla="val 100000"/>
              </a:avLst>
            </a:prstGeom>
            <a:solidFill>
              <a:srgbClr val="E3AF09"/>
            </a:solidFill>
            <a:ln w="12700" cap="flat" cmpd="sng">
              <a:solidFill>
                <a:srgbClr val="E3AF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9" name="Google Shape;189;p4"/>
            <p:cNvSpPr/>
            <p:nvPr/>
          </p:nvSpPr>
          <p:spPr bwMode="auto">
            <a:xfrm rot="5400000">
              <a:off x="8750307" y="-96954"/>
              <a:ext cx="917986" cy="1527509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E3AF09"/>
            </a:solidFill>
            <a:ln w="12700" cap="flat" cmpd="sng">
              <a:solidFill>
                <a:srgbClr val="E3AF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90;p4"/>
            <p:cNvSpPr/>
            <p:nvPr/>
          </p:nvSpPr>
          <p:spPr bwMode="auto">
            <a:xfrm>
              <a:off x="8597072" y="359441"/>
              <a:ext cx="1379043" cy="1208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91;p4"/>
            <p:cNvSpPr txBox="1"/>
            <p:nvPr/>
          </p:nvSpPr>
          <p:spPr bwMode="auto">
            <a:xfrm>
              <a:off x="8597072" y="359441"/>
              <a:ext cx="1379043" cy="1208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5" tIns="51425" rIns="51425" bIns="51425" anchor="t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1400"/>
                <a:buFont typeface="Calibri"/>
                <a:buNone/>
                <a:defRPr/>
              </a:pPr>
              <a:r>
                <a:rPr lang="de-DE" sz="1400" b="0" i="0" u="none" strike="noStrike" cap="none">
                  <a:solidFill>
                    <a:srgbClr val="7030A0"/>
                  </a:solidFill>
                  <a:latin typeface="Calibri"/>
                  <a:ea typeface="Calibri"/>
                  <a:cs typeface="Calibri"/>
                </a:rPr>
                <a:t>… und wieder von vorne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92" name="Google Shape;192;p4"/>
          <p:cNvSpPr/>
          <p:nvPr/>
        </p:nvSpPr>
        <p:spPr bwMode="auto">
          <a:xfrm>
            <a:off x="4647827" y="2360613"/>
            <a:ext cx="2982251" cy="3060827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3" name="Google Shape;193;p4"/>
          <p:cNvSpPr txBox="1"/>
          <p:nvPr/>
        </p:nvSpPr>
        <p:spPr bwMode="auto">
          <a:xfrm>
            <a:off x="8123039" y="4152217"/>
            <a:ext cx="2982250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400"/>
              <a:buFont typeface="Calibri"/>
              <a:buNone/>
              <a:defRPr/>
            </a:pPr>
            <a:r>
              <a:rPr lang="de-DE" sz="14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</a:rPr>
              <a:t>Eure Nachfolger*innen werden eure </a:t>
            </a:r>
            <a:br>
              <a:rPr lang="de-DE" sz="14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</a:rPr>
            </a:br>
            <a:r>
              <a:rPr lang="de-DE" sz="14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</a:rPr>
              <a:t>Arbeit fortsetzen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4" name="Google Shape;194;p4"/>
          <p:cNvSpPr txBox="1"/>
          <p:nvPr/>
        </p:nvSpPr>
        <p:spPr bwMode="auto">
          <a:xfrm>
            <a:off x="5457897" y="2876889"/>
            <a:ext cx="2315186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52AE32"/>
              </a:buClr>
              <a:buSzPts val="1800"/>
              <a:buFont typeface="Calibri"/>
              <a:buNone/>
              <a:defRPr/>
            </a:pPr>
            <a:r>
              <a:rPr lang="de-DE" sz="1800" b="0" i="0" u="none" strike="noStrike" cap="none" dirty="0">
                <a:solidFill>
                  <a:srgbClr val="199EAB"/>
                </a:solidFill>
                <a:latin typeface="Calibri"/>
                <a:ea typeface="Calibri"/>
                <a:cs typeface="Calibri"/>
              </a:rPr>
              <a:t>Zielsetzung</a:t>
            </a:r>
            <a:endParaRPr sz="1100" b="0" i="0" u="none" strike="noStrike" cap="none" dirty="0">
              <a:solidFill>
                <a:srgbClr val="199EAB"/>
              </a:solidFill>
            </a:endParaRPr>
          </a:p>
        </p:txBody>
      </p:sp>
      <p:sp>
        <p:nvSpPr>
          <p:cNvPr id="195" name="Google Shape;195;p4"/>
          <p:cNvSpPr txBox="1">
            <a:spLocks noGrp="1"/>
          </p:cNvSpPr>
          <p:nvPr>
            <p:ph type="sldNum" idx="12"/>
          </p:nvPr>
        </p:nvSpPr>
        <p:spPr bwMode="auto">
          <a:xfrm>
            <a:off x="11105289" y="6411362"/>
            <a:ext cx="621000" cy="29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/>
              <a:t>4</a:t>
            </a:fld>
            <a:endParaRPr/>
          </a:p>
        </p:txBody>
      </p:sp>
      <p:sp>
        <p:nvSpPr>
          <p:cNvPr id="2" name="Google Shape;192;p4"/>
          <p:cNvSpPr/>
          <p:nvPr/>
        </p:nvSpPr>
        <p:spPr bwMode="auto">
          <a:xfrm>
            <a:off x="1528488" y="3723651"/>
            <a:ext cx="2096283" cy="2151516"/>
          </a:xfrm>
          <a:prstGeom prst="ellipse">
            <a:avLst/>
          </a:prstGeom>
          <a:noFill/>
          <a:ln w="28575" cap="flat" cmpd="sng">
            <a:solidFill>
              <a:srgbClr val="E3AF0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Bogen 2"/>
          <p:cNvSpPr/>
          <p:nvPr/>
        </p:nvSpPr>
        <p:spPr bwMode="auto">
          <a:xfrm rot="16740643">
            <a:off x="2431622" y="2412579"/>
            <a:ext cx="3960000" cy="3960000"/>
          </a:xfrm>
          <a:prstGeom prst="arc">
            <a:avLst>
              <a:gd name="adj1" fmla="val 17745911"/>
              <a:gd name="adj2" fmla="val 0"/>
            </a:avLst>
          </a:prstGeom>
          <a:ln w="19050">
            <a:solidFill>
              <a:srgbClr val="E3AF0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" name="Bogen 3"/>
          <p:cNvSpPr/>
          <p:nvPr/>
        </p:nvSpPr>
        <p:spPr bwMode="auto">
          <a:xfrm rot="6452830">
            <a:off x="2955178" y="273215"/>
            <a:ext cx="5760000" cy="5760000"/>
          </a:xfrm>
          <a:prstGeom prst="arc">
            <a:avLst>
              <a:gd name="adj1" fmla="val 17077237"/>
              <a:gd name="adj2" fmla="val 0"/>
            </a:avLst>
          </a:prstGeom>
          <a:ln w="1905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Google Shape;151;p3"/>
          <p:cNvSpPr txBox="1"/>
          <p:nvPr/>
        </p:nvSpPr>
        <p:spPr bwMode="auto">
          <a:xfrm>
            <a:off x="694645" y="3723651"/>
            <a:ext cx="1526247" cy="526109"/>
          </a:xfrm>
          <a:prstGeom prst="rect">
            <a:avLst/>
          </a:prstGeom>
          <a:solidFill>
            <a:srgbClr val="E2AF08"/>
          </a:solidFill>
          <a:ln>
            <a:noFill/>
          </a:ln>
        </p:spPr>
        <p:txBody>
          <a:bodyPr spcFirstLastPara="1" wrap="square" lIns="68574" tIns="34274" rIns="68574" bIns="34274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/>
            </a:pPr>
            <a:r>
              <a:rPr lang="de-DE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Bilanzierungs-Workshop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Google Shape;150;p3"/>
          <p:cNvSpPr txBox="1"/>
          <p:nvPr/>
        </p:nvSpPr>
        <p:spPr bwMode="auto">
          <a:xfrm>
            <a:off x="5262958" y="4752493"/>
            <a:ext cx="2100242" cy="526109"/>
          </a:xfrm>
          <a:prstGeom prst="rect">
            <a:avLst/>
          </a:prstGeom>
          <a:solidFill>
            <a:srgbClr val="009EAA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/>
            </a:pPr>
            <a:r>
              <a:rPr lang="de-DE" sz="15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Reduktionsmaßnahmen-Workshop</a:t>
            </a:r>
            <a:endParaRPr sz="11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Google Shape;149;p3"/>
          <p:cNvSpPr txBox="1"/>
          <p:nvPr/>
        </p:nvSpPr>
        <p:spPr bwMode="auto">
          <a:xfrm>
            <a:off x="9381195" y="3574976"/>
            <a:ext cx="1708199" cy="52610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/>
            </a:pPr>
            <a:r>
              <a:rPr lang="de-DE" sz="15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Abschluss-Workshop</a:t>
            </a:r>
            <a:endParaRPr sz="1100" b="0" i="0" u="none" strike="noStrike" cap="none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02025123" name="Google Shape;109;p1"/>
          <p:cNvSpPr txBox="1">
            <a:spLocks noGrp="1"/>
          </p:cNvSpPr>
          <p:nvPr>
            <p:ph type="ftr" idx="11"/>
          </p:nvPr>
        </p:nvSpPr>
        <p:spPr bwMode="auto">
          <a:xfrm>
            <a:off x="1955295" y="6411361"/>
            <a:ext cx="8280000" cy="29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/>
              <a:t>Abschlussfest mAc | CO</a:t>
            </a:r>
            <a:r>
              <a:rPr lang="de-DE" baseline="-25000"/>
              <a:t>2</a:t>
            </a:r>
            <a:r>
              <a:rPr lang="de-DE"/>
              <a:t>-Bilanzierung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animBg="1"/>
      <p:bldP spid="193" grpId="0"/>
      <p:bldP spid="194" grpId="0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title"/>
          </p:nvPr>
        </p:nvSpPr>
        <p:spPr bwMode="auto">
          <a:xfrm>
            <a:off x="360599" y="510800"/>
            <a:ext cx="8471401" cy="1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pPr>
            <a:r>
              <a:rPr lang="de-DE" sz="1800" b="0"/>
              <a:t>Einleitung CO</a:t>
            </a:r>
            <a:r>
              <a:rPr lang="de-DE" sz="1800" b="0" baseline="-25000"/>
              <a:t>2</a:t>
            </a:r>
            <a:r>
              <a:rPr lang="de-DE" sz="1800" b="0"/>
              <a:t>-Bilanzierung</a:t>
            </a:r>
            <a:br>
              <a:rPr lang="de-DE"/>
            </a:br>
            <a:r>
              <a:rPr sz="24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Systemgrenzen einer Schule</a:t>
            </a:r>
            <a:endParaRPr/>
          </a:p>
        </p:txBody>
      </p:sp>
      <p:sp>
        <p:nvSpPr>
          <p:cNvPr id="139" name="Google Shape;139;p3"/>
          <p:cNvSpPr txBox="1">
            <a:spLocks noGrp="1"/>
          </p:cNvSpPr>
          <p:nvPr>
            <p:ph type="body" idx="1"/>
          </p:nvPr>
        </p:nvSpPr>
        <p:spPr bwMode="auto">
          <a:xfrm>
            <a:off x="360599" y="1752599"/>
            <a:ext cx="11373910" cy="435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270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E2AF08"/>
              </a:buClr>
              <a:buSzPts val="1600"/>
              <a:buFont typeface="Noto Sans Symbols"/>
              <a:buNone/>
              <a:defRPr/>
            </a:pPr>
            <a:endParaRPr/>
          </a:p>
        </p:txBody>
      </p:sp>
      <p:sp>
        <p:nvSpPr>
          <p:cNvPr id="141" name="Google Shape;141;p3"/>
          <p:cNvSpPr txBox="1">
            <a:spLocks noGrp="1"/>
          </p:cNvSpPr>
          <p:nvPr>
            <p:ph type="sldNum" idx="12"/>
          </p:nvPr>
        </p:nvSpPr>
        <p:spPr bwMode="auto">
          <a:xfrm>
            <a:off x="11105289" y="6411362"/>
            <a:ext cx="621000" cy="29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/>
              <a:t>5</a:t>
            </a:fld>
            <a:endParaRPr/>
          </a:p>
        </p:txBody>
      </p:sp>
      <p:sp>
        <p:nvSpPr>
          <p:cNvPr id="2" name="Rechteck 1"/>
          <p:cNvSpPr/>
          <p:nvPr/>
        </p:nvSpPr>
        <p:spPr bwMode="auto"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/>
              <a:t> </a:t>
            </a:r>
            <a:endParaRPr/>
          </a:p>
        </p:txBody>
      </p:sp>
      <p:grpSp>
        <p:nvGrpSpPr>
          <p:cNvPr id="3" name="Google Shape;377;p52"/>
          <p:cNvGrpSpPr/>
          <p:nvPr/>
        </p:nvGrpSpPr>
        <p:grpSpPr bwMode="auto">
          <a:xfrm>
            <a:off x="2541769" y="2221962"/>
            <a:ext cx="7357247" cy="3420666"/>
            <a:chOff x="636" y="0"/>
            <a:chExt cx="9809663" cy="4560888"/>
          </a:xfrm>
        </p:grpSpPr>
        <p:sp>
          <p:nvSpPr>
            <p:cNvPr id="4" name="Google Shape;378;p52"/>
            <p:cNvSpPr/>
            <p:nvPr/>
          </p:nvSpPr>
          <p:spPr bwMode="auto">
            <a:xfrm>
              <a:off x="636" y="0"/>
              <a:ext cx="1607576" cy="4560888"/>
            </a:xfrm>
            <a:prstGeom prst="roundRect">
              <a:avLst>
                <a:gd name="adj" fmla="val 10000"/>
              </a:avLst>
            </a:prstGeom>
            <a:solidFill>
              <a:srgbClr val="E2AF0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379;p52"/>
            <p:cNvSpPr txBox="1"/>
            <p:nvPr/>
          </p:nvSpPr>
          <p:spPr bwMode="auto">
            <a:xfrm>
              <a:off x="636" y="0"/>
              <a:ext cx="1607576" cy="13682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  <a:defRPr/>
              </a:pPr>
              <a:r>
                <a:rPr lang="de-DE" i="0" u="none" strike="noStrike" cap="none">
                  <a:solidFill>
                    <a:schemeClr val="dk1"/>
                  </a:solidFill>
                  <a:ea typeface="Calibri"/>
                  <a:cs typeface="Calibri"/>
                </a:rPr>
                <a:t>Mobilität</a:t>
              </a:r>
              <a:endParaRPr sz="1400" i="0" u="none" strike="noStrike" cap="none">
                <a:solidFill>
                  <a:srgbClr val="000000"/>
                </a:solidFill>
                <a:ea typeface="Arial"/>
                <a:cs typeface="Arial"/>
              </a:endParaRPr>
            </a:p>
          </p:txBody>
        </p:sp>
        <p:sp>
          <p:nvSpPr>
            <p:cNvPr id="6" name="Google Shape;386;p52"/>
            <p:cNvSpPr/>
            <p:nvPr/>
          </p:nvSpPr>
          <p:spPr bwMode="auto">
            <a:xfrm>
              <a:off x="1728780" y="0"/>
              <a:ext cx="1607576" cy="4560888"/>
            </a:xfrm>
            <a:prstGeom prst="roundRect">
              <a:avLst>
                <a:gd name="adj" fmla="val 10000"/>
              </a:avLst>
            </a:prstGeom>
            <a:solidFill>
              <a:srgbClr val="E2AF0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387;p52"/>
            <p:cNvSpPr txBox="1"/>
            <p:nvPr/>
          </p:nvSpPr>
          <p:spPr bwMode="auto">
            <a:xfrm>
              <a:off x="1728780" y="0"/>
              <a:ext cx="1607576" cy="13682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  <a:defRPr/>
              </a:pPr>
              <a:r>
                <a:rPr lang="de">
                  <a:solidFill>
                    <a:schemeClr val="dk1"/>
                  </a:solidFill>
                  <a:ea typeface="Arial"/>
                  <a:cs typeface="Calibri"/>
                </a:rPr>
                <a:t>Material</a:t>
              </a:r>
              <a:endParaRPr sz="1400" i="0" u="none" strike="noStrike" cap="none">
                <a:solidFill>
                  <a:srgbClr val="000000"/>
                </a:solidFill>
                <a:ea typeface="Arial"/>
                <a:cs typeface="Arial"/>
              </a:endParaRPr>
            </a:p>
          </p:txBody>
        </p:sp>
        <p:sp>
          <p:nvSpPr>
            <p:cNvPr id="8" name="Google Shape;392;p52"/>
            <p:cNvSpPr/>
            <p:nvPr/>
          </p:nvSpPr>
          <p:spPr bwMode="auto">
            <a:xfrm>
              <a:off x="3456925" y="0"/>
              <a:ext cx="1607576" cy="4560888"/>
            </a:xfrm>
            <a:prstGeom prst="roundRect">
              <a:avLst>
                <a:gd name="adj" fmla="val 10000"/>
              </a:avLst>
            </a:prstGeom>
            <a:solidFill>
              <a:srgbClr val="E2AF0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393;p52"/>
            <p:cNvSpPr txBox="1"/>
            <p:nvPr/>
          </p:nvSpPr>
          <p:spPr bwMode="auto">
            <a:xfrm>
              <a:off x="3456925" y="0"/>
              <a:ext cx="1607576" cy="13682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  <a:defRPr/>
              </a:pPr>
              <a:r>
                <a:rPr lang="de-DE" i="0" u="none" strike="noStrike" cap="none">
                  <a:solidFill>
                    <a:schemeClr val="dk1"/>
                  </a:solidFill>
                  <a:ea typeface="Calibri"/>
                  <a:cs typeface="Calibri"/>
                </a:rPr>
                <a:t>Strom-</a:t>
              </a:r>
              <a:endParaRPr/>
            </a:p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  <a:defRPr/>
              </a:pPr>
              <a:r>
                <a:rPr lang="de-DE" i="0" u="none" strike="noStrike" cap="none">
                  <a:solidFill>
                    <a:schemeClr val="dk1"/>
                  </a:solidFill>
                  <a:ea typeface="Calibri"/>
                  <a:cs typeface="Calibri"/>
                </a:rPr>
                <a:t>verbrauch</a:t>
              </a:r>
              <a:endParaRPr sz="1400" i="0" u="none" strike="noStrike" cap="none">
                <a:solidFill>
                  <a:srgbClr val="000000"/>
                </a:solidFill>
                <a:ea typeface="Arial"/>
                <a:cs typeface="Arial"/>
              </a:endParaRPr>
            </a:p>
          </p:txBody>
        </p:sp>
        <p:sp>
          <p:nvSpPr>
            <p:cNvPr id="10" name="Google Shape;396;p52"/>
            <p:cNvSpPr/>
            <p:nvPr/>
          </p:nvSpPr>
          <p:spPr bwMode="auto">
            <a:xfrm>
              <a:off x="5185707" y="0"/>
              <a:ext cx="1495776" cy="4560888"/>
            </a:xfrm>
            <a:prstGeom prst="roundRect">
              <a:avLst>
                <a:gd name="adj" fmla="val 10000"/>
              </a:avLst>
            </a:prstGeom>
            <a:solidFill>
              <a:srgbClr val="E2AF0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397;p52"/>
            <p:cNvSpPr txBox="1"/>
            <p:nvPr/>
          </p:nvSpPr>
          <p:spPr bwMode="auto">
            <a:xfrm>
              <a:off x="5185706" y="0"/>
              <a:ext cx="1495777" cy="13682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5" tIns="51425" rIns="51425" bIns="5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  <a:defRPr/>
              </a:pPr>
              <a:r>
                <a:rPr lang="de-DE" i="0" u="none" strike="noStrike" cap="none">
                  <a:solidFill>
                    <a:schemeClr val="dk1"/>
                  </a:solidFill>
                  <a:ea typeface="Calibri"/>
                  <a:cs typeface="Calibri"/>
                </a:rPr>
                <a:t>Kühlen &amp; Heizen</a:t>
              </a:r>
              <a:endParaRPr sz="1400" i="0" u="none" strike="noStrike" cap="none">
                <a:solidFill>
                  <a:srgbClr val="000000"/>
                </a:solidFill>
                <a:ea typeface="Arial"/>
                <a:cs typeface="Arial"/>
              </a:endParaRPr>
            </a:p>
          </p:txBody>
        </p:sp>
        <p:sp>
          <p:nvSpPr>
            <p:cNvPr id="12" name="Google Shape;401;p52"/>
            <p:cNvSpPr txBox="1"/>
            <p:nvPr/>
          </p:nvSpPr>
          <p:spPr bwMode="auto">
            <a:xfrm>
              <a:off x="8550482" y="1678587"/>
              <a:ext cx="1259817" cy="8573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9525" tIns="67150" rIns="89525" bIns="6715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Calibri"/>
                <a:buNone/>
                <a:defRPr/>
              </a:pPr>
              <a:endParaRPr sz="350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13" name="Google Shape;396;p52"/>
          <p:cNvSpPr/>
          <p:nvPr/>
        </p:nvSpPr>
        <p:spPr bwMode="auto">
          <a:xfrm>
            <a:off x="7622142" y="2221962"/>
            <a:ext cx="1121832" cy="3420666"/>
          </a:xfrm>
          <a:prstGeom prst="roundRect">
            <a:avLst>
              <a:gd name="adj" fmla="val 10000"/>
            </a:avLst>
          </a:prstGeom>
          <a:solidFill>
            <a:srgbClr val="E2AF0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Google Shape;397;p52"/>
          <p:cNvSpPr txBox="1"/>
          <p:nvPr/>
        </p:nvSpPr>
        <p:spPr bwMode="auto">
          <a:xfrm>
            <a:off x="7622142" y="2221962"/>
            <a:ext cx="1121833" cy="10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51425" rIns="51425" bIns="51425" anchor="ctr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pPr>
            <a:r>
              <a:rPr lang="de-DE">
                <a:solidFill>
                  <a:schemeClr val="dk1"/>
                </a:solidFill>
                <a:ea typeface="Arial"/>
                <a:cs typeface="Calibri"/>
              </a:rPr>
              <a:t>Kantine</a:t>
            </a:r>
            <a:endParaRPr sz="1400" i="0" u="none" strike="noStrike" cap="none">
              <a:solidFill>
                <a:srgbClr val="000000"/>
              </a:solidFill>
              <a:ea typeface="Arial"/>
              <a:cs typeface="Arial"/>
            </a:endParaRPr>
          </a:p>
        </p:txBody>
      </p:sp>
      <p:pic>
        <p:nvPicPr>
          <p:cNvPr id="15" name="Grafik 14" descr="Auto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713298" y="2821800"/>
            <a:ext cx="914400" cy="914400"/>
          </a:xfrm>
          <a:prstGeom prst="rect">
            <a:avLst/>
          </a:prstGeom>
        </p:spPr>
      </p:pic>
      <p:pic>
        <p:nvPicPr>
          <p:cNvPr id="16" name="Grafik 15" descr="Bus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713298" y="3586199"/>
            <a:ext cx="914400" cy="914400"/>
          </a:xfrm>
          <a:prstGeom prst="rect">
            <a:avLst/>
          </a:prstGeom>
        </p:spPr>
      </p:pic>
      <p:pic>
        <p:nvPicPr>
          <p:cNvPr id="17" name="Grafik 16" descr="Flugzeu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713298" y="4420714"/>
            <a:ext cx="914400" cy="914400"/>
          </a:xfrm>
          <a:prstGeom prst="rect">
            <a:avLst/>
          </a:prstGeom>
        </p:spPr>
      </p:pic>
      <p:pic>
        <p:nvPicPr>
          <p:cNvPr id="18" name="Grafik 17" descr="Laptop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013514" y="2927903"/>
            <a:ext cx="808298" cy="808298"/>
          </a:xfrm>
          <a:prstGeom prst="rect">
            <a:avLst/>
          </a:prstGeom>
        </p:spPr>
      </p:pic>
      <p:pic>
        <p:nvPicPr>
          <p:cNvPr id="19" name="Grafik 18" descr="Fax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030273" y="3692303"/>
            <a:ext cx="808297" cy="808297"/>
          </a:xfrm>
          <a:prstGeom prst="rect">
            <a:avLst/>
          </a:prstGeom>
        </p:spPr>
      </p:pic>
      <p:pic>
        <p:nvPicPr>
          <p:cNvPr id="20" name="Grafik 19" descr="Papier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029082" y="4526817"/>
            <a:ext cx="808297" cy="808297"/>
          </a:xfrm>
          <a:prstGeom prst="rect">
            <a:avLst/>
          </a:prstGeom>
        </p:spPr>
      </p:pic>
      <p:pic>
        <p:nvPicPr>
          <p:cNvPr id="21" name="Grafik 20" descr="Hochspannung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5279627" y="3660359"/>
            <a:ext cx="914400" cy="914400"/>
          </a:xfrm>
          <a:prstGeom prst="rect">
            <a:avLst/>
          </a:prstGeom>
        </p:spPr>
      </p:pic>
      <p:pic>
        <p:nvPicPr>
          <p:cNvPr id="22" name="Grafik 21" descr="Schneeflocke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6549847" y="4260796"/>
            <a:ext cx="914400" cy="914400"/>
          </a:xfrm>
          <a:prstGeom prst="rect">
            <a:avLst/>
          </a:prstGeom>
        </p:spPr>
      </p:pic>
      <p:pic>
        <p:nvPicPr>
          <p:cNvPr id="23" name="Grafik 22" descr="Thermometer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6531997" y="3293345"/>
            <a:ext cx="914400" cy="914400"/>
          </a:xfrm>
          <a:prstGeom prst="rect">
            <a:avLst/>
          </a:prstGeom>
        </p:spPr>
      </p:pic>
      <p:pic>
        <p:nvPicPr>
          <p:cNvPr id="24" name="Grafik 23" descr="Burger und Getränk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7725858" y="3645074"/>
            <a:ext cx="914400" cy="914400"/>
          </a:xfrm>
          <a:prstGeom prst="rect">
            <a:avLst/>
          </a:prstGeom>
        </p:spPr>
      </p:pic>
      <p:sp>
        <p:nvSpPr>
          <p:cNvPr id="25" name="Google Shape;635;p66"/>
          <p:cNvSpPr txBox="1"/>
          <p:nvPr/>
        </p:nvSpPr>
        <p:spPr bwMode="auto">
          <a:xfrm>
            <a:off x="2207295" y="1725932"/>
            <a:ext cx="7059064" cy="505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800"/>
              </a:spcBef>
              <a:buSzPts val="2100"/>
              <a:buFont typeface="Arial"/>
              <a:buNone/>
              <a:defRPr/>
            </a:pPr>
            <a:r>
              <a:rPr lang="de-DE" sz="1800"/>
              <a:t>Große Treibhausgas-Quellen in der Schule sind zum Beispiel…</a:t>
            </a:r>
            <a:endParaRPr/>
          </a:p>
        </p:txBody>
      </p:sp>
      <p:sp>
        <p:nvSpPr>
          <p:cNvPr id="480444947" name="Google Shape;109;p1"/>
          <p:cNvSpPr txBox="1">
            <a:spLocks noGrp="1"/>
          </p:cNvSpPr>
          <p:nvPr>
            <p:ph type="ftr" idx="11"/>
          </p:nvPr>
        </p:nvSpPr>
        <p:spPr bwMode="auto">
          <a:xfrm>
            <a:off x="1955295" y="6411361"/>
            <a:ext cx="8280000" cy="29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/>
              <a:t>Abschlussfest mAc | CO</a:t>
            </a:r>
            <a:r>
              <a:rPr lang="de-DE" baseline="-25000"/>
              <a:t>2</a:t>
            </a:r>
            <a:r>
              <a:rPr lang="de-DE"/>
              <a:t>-Bilanzierung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6" name="Google Shape;266;p9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pPr>
            <a:r>
              <a:rPr lang="de-DE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Einleitung CO</a:t>
            </a:r>
            <a:r>
              <a:rPr lang="de-DE" sz="1800" b="0" i="0" u="none" strike="noStrike" cap="none" spc="0" baseline="-2500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2</a:t>
            </a:r>
            <a:r>
              <a:rPr lang="de-DE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-Bilanzierung</a:t>
            </a:r>
            <a:br>
              <a:rPr lang="de-DE" dirty="0"/>
            </a:br>
            <a:r>
              <a:rPr lang="de-DE" dirty="0"/>
              <a:t>Bilanzergebnisse – Emissionstreiber</a:t>
            </a:r>
            <a:endParaRPr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de-DE" dirty="0"/>
              <a:t>Mobilität: </a:t>
            </a:r>
            <a:endParaRPr dirty="0"/>
          </a:p>
          <a:p>
            <a:pPr lvl="1">
              <a:spcBef>
                <a:spcPts val="0"/>
              </a:spcBef>
              <a:defRPr/>
            </a:pPr>
            <a:r>
              <a:rPr lang="de-DE" dirty="0"/>
              <a:t>Umfrage</a:t>
            </a:r>
            <a:endParaRPr dirty="0"/>
          </a:p>
          <a:p>
            <a:pPr lvl="1">
              <a:spcBef>
                <a:spcPts val="0"/>
              </a:spcBef>
              <a:defRPr/>
            </a:pPr>
            <a:r>
              <a:rPr lang="de-DE" dirty="0"/>
              <a:t>Lage: Öffis/PKW</a:t>
            </a:r>
            <a:endParaRPr dirty="0"/>
          </a:p>
          <a:p>
            <a:pPr>
              <a:spcBef>
                <a:spcPts val="0"/>
              </a:spcBef>
              <a:defRPr/>
            </a:pPr>
            <a:endParaRPr lang="de-DE" dirty="0"/>
          </a:p>
          <a:p>
            <a:pPr>
              <a:spcBef>
                <a:spcPts val="0"/>
              </a:spcBef>
              <a:defRPr/>
            </a:pPr>
            <a:r>
              <a:rPr lang="de-DE" dirty="0"/>
              <a:t>Energie:</a:t>
            </a:r>
            <a:endParaRPr dirty="0"/>
          </a:p>
          <a:p>
            <a:pPr lvl="1">
              <a:spcBef>
                <a:spcPts val="0"/>
              </a:spcBef>
              <a:defRPr/>
            </a:pPr>
            <a:r>
              <a:rPr lang="de-DE" dirty="0"/>
              <a:t>Verbrauch</a:t>
            </a:r>
            <a:endParaRPr dirty="0"/>
          </a:p>
          <a:p>
            <a:pPr lvl="1">
              <a:spcBef>
                <a:spcPts val="0"/>
              </a:spcBef>
              <a:defRPr/>
            </a:pPr>
            <a:r>
              <a:rPr lang="de-DE" dirty="0"/>
              <a:t>Energieträger! (z.B. Ökostrom)</a:t>
            </a:r>
            <a:endParaRPr dirty="0"/>
          </a:p>
        </p:txBody>
      </p:sp>
      <p:sp>
        <p:nvSpPr>
          <p:cNvPr id="269" name="Google Shape;269;p9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/>
              <a:t>6</a:t>
            </a:fld>
            <a:endParaRPr/>
          </a:p>
        </p:txBody>
      </p:sp>
      <p:sp>
        <p:nvSpPr>
          <p:cNvPr id="271" name="Google Shape;271;p9"/>
          <p:cNvSpPr txBox="1"/>
          <p:nvPr/>
        </p:nvSpPr>
        <p:spPr bwMode="auto">
          <a:xfrm rot="-5400000">
            <a:off x="10893208" y="5406356"/>
            <a:ext cx="120577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900">
                <a:solidFill>
                  <a:schemeClr val="dk1"/>
                </a:solidFill>
                <a:latin typeface="Arial"/>
                <a:ea typeface="Arial"/>
                <a:cs typeface="Arial"/>
              </a:rPr>
              <a:t>© Eigene Abbildung</a:t>
            </a:r>
            <a:endParaRPr/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2680039"/>
              </p:ext>
            </p:extLst>
          </p:nvPr>
        </p:nvGraphicFramePr>
        <p:xfrm>
          <a:off x="5502340" y="1752598"/>
          <a:ext cx="4770292" cy="4137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50219486" name="Google Shape;109;p1"/>
          <p:cNvSpPr txBox="1">
            <a:spLocks noGrp="1"/>
          </p:cNvSpPr>
          <p:nvPr>
            <p:ph type="ftr" idx="11"/>
          </p:nvPr>
        </p:nvSpPr>
        <p:spPr bwMode="auto">
          <a:xfrm>
            <a:off x="1955295" y="6411361"/>
            <a:ext cx="8280000" cy="29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/>
              <a:t>Abschlussfest mAc | CO</a:t>
            </a:r>
            <a:r>
              <a:rPr lang="de-DE" baseline="-25000"/>
              <a:t>2</a:t>
            </a:r>
            <a:r>
              <a:rPr lang="de-DE"/>
              <a:t>-Bilanzierung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7" name="Google Shape;507;p27"/>
          <p:cNvSpPr txBox="1">
            <a:spLocks noGrp="1"/>
          </p:cNvSpPr>
          <p:nvPr>
            <p:ph type="title"/>
          </p:nvPr>
        </p:nvSpPr>
        <p:spPr bwMode="auto">
          <a:xfrm>
            <a:off x="360599" y="510800"/>
            <a:ext cx="8471401" cy="1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pPr>
            <a:r>
              <a:rPr lang="de-DE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Einleitung CO</a:t>
            </a:r>
            <a:r>
              <a:rPr lang="de-DE" sz="1800" b="0" i="0" u="none" strike="noStrike" cap="none" spc="0" baseline="-2500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2</a:t>
            </a:r>
            <a:r>
              <a:rPr lang="de-DE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-Bilanzierung</a:t>
            </a:r>
            <a:br>
              <a:rPr lang="de-DE" sz="1800" b="0" dirty="0"/>
            </a:br>
            <a:r>
              <a:rPr lang="de-DE" dirty="0"/>
              <a:t>CO</a:t>
            </a:r>
            <a:r>
              <a:rPr lang="de-DE" baseline="-25000" dirty="0"/>
              <a:t>2</a:t>
            </a:r>
            <a:r>
              <a:rPr lang="de-DE" dirty="0"/>
              <a:t>-Bilanzierung in Zukunft via</a:t>
            </a:r>
            <a:endParaRPr sz="1800" dirty="0"/>
          </a:p>
        </p:txBody>
      </p:sp>
      <p:sp>
        <p:nvSpPr>
          <p:cNvPr id="508" name="Google Shape;508;p27"/>
          <p:cNvSpPr txBox="1">
            <a:spLocks noGrp="1"/>
          </p:cNvSpPr>
          <p:nvPr>
            <p:ph type="body" idx="1"/>
          </p:nvPr>
        </p:nvSpPr>
        <p:spPr bwMode="auto">
          <a:xfrm>
            <a:off x="360599" y="1752599"/>
            <a:ext cx="11373910" cy="435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>
              <a:lnSpc>
                <a:spcPct val="137500"/>
              </a:lnSpc>
              <a:spcBef>
                <a:spcPts val="0"/>
              </a:spcBef>
              <a:spcAft>
                <a:spcPts val="1800"/>
              </a:spcAft>
              <a:buSzPts val="1600"/>
              <a:buChar char="▪"/>
              <a:defRPr/>
            </a:pPr>
            <a:r>
              <a:rPr lang="de-DE" dirty="0"/>
              <a:t>Ab Herbst 2023 Teil des </a:t>
            </a:r>
            <a:r>
              <a:rPr lang="de-DE" dirty="0" err="1"/>
              <a:t>TUit</a:t>
            </a:r>
            <a:r>
              <a:rPr lang="de-DE" dirty="0"/>
              <a:t> Workshops-Angebots der TU Graz</a:t>
            </a:r>
            <a:endParaRPr dirty="0"/>
          </a:p>
          <a:p>
            <a:pPr marL="457200" lvl="0" indent="-330200" algn="l">
              <a:lnSpc>
                <a:spcPct val="137500"/>
              </a:lnSpc>
              <a:spcBef>
                <a:spcPts val="0"/>
              </a:spcBef>
              <a:spcAft>
                <a:spcPts val="1800"/>
              </a:spcAft>
              <a:buSzPts val="1600"/>
              <a:buChar char="▪"/>
              <a:defRPr/>
            </a:pPr>
            <a:r>
              <a:rPr lang="de-DE" dirty="0"/>
              <a:t>Anmeldungen ab 02.10.2023 bis 06.11.2023 </a:t>
            </a:r>
            <a:br>
              <a:rPr lang="de-DE" dirty="0"/>
            </a:br>
            <a:r>
              <a:rPr lang="de-DE" dirty="0"/>
              <a:t>ausschließlich per E-Mail an </a:t>
            </a:r>
            <a:r>
              <a:rPr lang="de-DE" u="sng" dirty="0">
                <a:solidFill>
                  <a:schemeClr val="hlink"/>
                </a:solidFill>
                <a:hlinkClick r:id="rId2" tooltip="mailto:tuit.workshops@tugraz.at"/>
              </a:rPr>
              <a:t>tuit.workshops@tugraz.at</a:t>
            </a:r>
            <a:endParaRPr dirty="0"/>
          </a:p>
          <a:p>
            <a:pPr marL="457200" lvl="0" indent="-330200" algn="l">
              <a:spcBef>
                <a:spcPts val="0"/>
              </a:spcBef>
              <a:spcAft>
                <a:spcPts val="1800"/>
              </a:spcAft>
              <a:buSzPts val="1600"/>
              <a:buChar char="▪"/>
              <a:defRPr/>
            </a:pPr>
            <a:r>
              <a:rPr lang="de-DE" dirty="0"/>
              <a:t>Ansprechpersonen: </a:t>
            </a:r>
            <a:br>
              <a:rPr lang="de-DE" dirty="0"/>
            </a:br>
            <a:r>
              <a:rPr lang="de-DE" dirty="0"/>
              <a:t>Angelika Droisner-</a:t>
            </a:r>
            <a:r>
              <a:rPr lang="de-DE" dirty="0" err="1"/>
              <a:t>Schwingshackl</a:t>
            </a:r>
            <a:r>
              <a:rPr lang="de-DE" dirty="0"/>
              <a:t>, </a:t>
            </a:r>
            <a:r>
              <a:rPr lang="de-DE" dirty="0" err="1"/>
              <a:t>BSc</a:t>
            </a:r>
            <a:r>
              <a:rPr lang="de-DE" dirty="0"/>
              <a:t> und </a:t>
            </a:r>
            <a:r>
              <a:rPr lang="de-AT" dirty="0"/>
              <a:t>Maria Muhr</a:t>
            </a:r>
            <a:endParaRPr dirty="0"/>
          </a:p>
          <a:p>
            <a:pPr marL="457200" lvl="0" indent="-330200" algn="l">
              <a:spcBef>
                <a:spcPts val="0"/>
              </a:spcBef>
              <a:spcAft>
                <a:spcPts val="1800"/>
              </a:spcAft>
              <a:buSzPts val="1600"/>
              <a:buChar char="▪"/>
              <a:defRPr/>
            </a:pPr>
            <a:r>
              <a:rPr lang="de-DE" dirty="0"/>
              <a:t>Teil des </a:t>
            </a:r>
            <a:r>
              <a:rPr lang="de-DE" dirty="0" err="1"/>
              <a:t>SuperScienceTeams</a:t>
            </a:r>
            <a:r>
              <a:rPr lang="de-DE" dirty="0"/>
              <a:t>: </a:t>
            </a:r>
            <a:br>
              <a:rPr lang="de-DE" dirty="0"/>
            </a:br>
            <a:r>
              <a:rPr lang="de-DE" u="sng" dirty="0">
                <a:solidFill>
                  <a:schemeClr val="hlink"/>
                </a:solidFill>
                <a:hlinkClick r:id="rId3" tooltip="https://super-science-team.tugraz.at/angebote-fuer-schulen/"/>
              </a:rPr>
              <a:t>https://super-science-team.tugraz.at/angebote-fuer-schulen/</a:t>
            </a:r>
            <a:endParaRPr dirty="0"/>
          </a:p>
          <a:p>
            <a:pPr marL="457200" lvl="0" indent="-330200" algn="l">
              <a:spcBef>
                <a:spcPts val="0"/>
              </a:spcBef>
              <a:spcAft>
                <a:spcPts val="1800"/>
              </a:spcAft>
              <a:buSzPts val="1600"/>
              <a:buChar char="▪"/>
              <a:defRPr/>
            </a:pPr>
            <a:r>
              <a:rPr lang="de-DE" dirty="0"/>
              <a:t>Instagram: </a:t>
            </a:r>
            <a:r>
              <a:rPr lang="de-DE" u="sng" dirty="0">
                <a:solidFill>
                  <a:schemeClr val="hlink"/>
                </a:solidFill>
                <a:hlinkClick r:id="rId4" tooltip="https://www.instagram.com/tuit_workshops/"/>
              </a:rPr>
              <a:t>https://www.instagram.com/tuit_workshops/</a:t>
            </a:r>
            <a:r>
              <a:rPr lang="de-DE" dirty="0"/>
              <a:t> (Name: </a:t>
            </a:r>
            <a:r>
              <a:rPr lang="de-DE" dirty="0" err="1"/>
              <a:t>tuit_workshops</a:t>
            </a:r>
            <a:r>
              <a:rPr lang="de-DE" dirty="0"/>
              <a:t>) </a:t>
            </a:r>
            <a:br>
              <a:rPr lang="de-DE" dirty="0"/>
            </a:br>
            <a:r>
              <a:rPr lang="de-DE" dirty="0"/>
              <a:t>Facebook: </a:t>
            </a:r>
            <a:r>
              <a:rPr lang="de-DE" u="sng" dirty="0">
                <a:solidFill>
                  <a:schemeClr val="hlink"/>
                </a:solidFill>
                <a:hlinkClick r:id="rId5" tooltip="https://m.facebook.com/people/TUit-Workshops/100057214099525/"/>
              </a:rPr>
              <a:t>https://m.facebook.com/people/TUit-Workshops/100057214099525/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(Name: </a:t>
            </a:r>
            <a:r>
              <a:rPr lang="de-DE" dirty="0" err="1"/>
              <a:t>TUit</a:t>
            </a:r>
            <a:r>
              <a:rPr lang="de-DE" dirty="0"/>
              <a:t> Workshops)</a:t>
            </a:r>
            <a:endParaRPr dirty="0"/>
          </a:p>
        </p:txBody>
      </p:sp>
      <p:sp>
        <p:nvSpPr>
          <p:cNvPr id="510" name="Google Shape;510;p27"/>
          <p:cNvSpPr txBox="1">
            <a:spLocks noGrp="1"/>
          </p:cNvSpPr>
          <p:nvPr>
            <p:ph type="sldNum" idx="12"/>
          </p:nvPr>
        </p:nvSpPr>
        <p:spPr bwMode="auto">
          <a:xfrm>
            <a:off x="11105289" y="6411362"/>
            <a:ext cx="621000" cy="29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/>
              <a:t>7</a:t>
            </a:fld>
            <a:endParaRPr/>
          </a:p>
        </p:txBody>
      </p:sp>
      <p:pic>
        <p:nvPicPr>
          <p:cNvPr id="512" name="Google Shape;512;p27"/>
          <p:cNvPicPr/>
          <p:nvPr/>
        </p:nvPicPr>
        <p:blipFill>
          <a:blip r:embed="rId6">
            <a:alphaModFix/>
          </a:blip>
          <a:stretch/>
        </p:blipFill>
        <p:spPr bwMode="auto">
          <a:xfrm>
            <a:off x="5121868" y="891687"/>
            <a:ext cx="740190" cy="561541"/>
          </a:xfrm>
          <a:prstGeom prst="rect">
            <a:avLst/>
          </a:prstGeom>
          <a:noFill/>
          <a:ln>
            <a:noFill/>
          </a:ln>
        </p:spPr>
      </p:pic>
      <p:sp>
        <p:nvSpPr>
          <p:cNvPr id="1953286201" name="Google Shape;109;p1"/>
          <p:cNvSpPr txBox="1">
            <a:spLocks noGrp="1"/>
          </p:cNvSpPr>
          <p:nvPr>
            <p:ph type="ftr" idx="11"/>
          </p:nvPr>
        </p:nvSpPr>
        <p:spPr bwMode="auto">
          <a:xfrm>
            <a:off x="1955295" y="6411361"/>
            <a:ext cx="8280000" cy="29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/>
              <a:t>Abschlussfest mAc | CO</a:t>
            </a:r>
            <a:r>
              <a:rPr lang="de-DE" baseline="-25000"/>
              <a:t>2</a:t>
            </a:r>
            <a:r>
              <a:rPr lang="de-DE"/>
              <a:t>-Bilanzierung</a:t>
            </a:r>
            <a:endParaRPr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A7A9913-616C-948D-4245-EF61EC2455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5200" y="1241808"/>
            <a:ext cx="3090589" cy="463878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2AF08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5" name="Google Shape;115;p2"/>
          <p:cNvPicPr/>
          <p:nvPr/>
        </p:nvPicPr>
        <p:blipFill>
          <a:blip r:embed="rId2">
            <a:alphaModFix/>
          </a:blip>
          <a:stretch/>
        </p:blipFill>
        <p:spPr bwMode="auto">
          <a:xfrm rot="170286">
            <a:off x="-601058" y="245624"/>
            <a:ext cx="13692590" cy="816576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 bwMode="auto">
          <a:xfrm>
            <a:off x="412042" y="589619"/>
            <a:ext cx="8230142" cy="74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9984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5250" b="1" i="0" u="none" strike="noStrike" cap="none">
                <a:solidFill>
                  <a:srgbClr val="5C6C6C"/>
                </a:solidFill>
                <a:latin typeface="Public Sans"/>
                <a:ea typeface="Public Sans"/>
                <a:cs typeface="Public Sans"/>
              </a:rPr>
              <a:t>Ablauf</a:t>
            </a:r>
            <a:endParaRPr sz="5250" b="1" i="0" u="none" strike="noStrike" cap="none">
              <a:solidFill>
                <a:srgbClr val="5C6C6C"/>
              </a:solidFill>
              <a:latin typeface="Public Sans"/>
              <a:ea typeface="Public Sans"/>
              <a:cs typeface="Public Sans"/>
            </a:endParaRPr>
          </a:p>
        </p:txBody>
      </p:sp>
      <p:grpSp>
        <p:nvGrpSpPr>
          <p:cNvPr id="117" name="Google Shape;117;p2"/>
          <p:cNvGrpSpPr/>
          <p:nvPr/>
        </p:nvGrpSpPr>
        <p:grpSpPr bwMode="auto">
          <a:xfrm>
            <a:off x="443759" y="4446465"/>
            <a:ext cx="11528695" cy="1174449"/>
            <a:chOff x="0" y="0"/>
            <a:chExt cx="11528695" cy="1174449"/>
          </a:xfrm>
        </p:grpSpPr>
        <p:sp>
          <p:nvSpPr>
            <p:cNvPr id="118" name="Google Shape;118;p2"/>
            <p:cNvSpPr txBox="1"/>
            <p:nvPr/>
          </p:nvSpPr>
          <p:spPr bwMode="auto">
            <a:xfrm>
              <a:off x="0" y="7815"/>
              <a:ext cx="2549371" cy="7830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400" b="0" i="0" u="none" strike="noStrike" cap="none" spc="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Einleitung CO</a:t>
              </a:r>
              <a:r>
                <a:rPr lang="de-DE" sz="2400" b="0" i="0" u="none" strike="noStrike" cap="none" spc="0" baseline="-2500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2</a:t>
              </a:r>
              <a:r>
                <a:rPr lang="de-DE" sz="2400" b="0" i="0" u="none" strike="noStrike" cap="none" spc="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-Bilanzierung</a:t>
              </a:r>
              <a:endParaRPr lang="de-DE" sz="2400" b="0" i="0" u="none" strike="noStrike" cap="none" spc="0">
                <a:solidFill>
                  <a:schemeClr val="lt1"/>
                </a:solidFill>
                <a:latin typeface="Arial"/>
                <a:cs typeface="Arial"/>
              </a:endParaRPr>
            </a:p>
          </p:txBody>
        </p:sp>
        <p:sp>
          <p:nvSpPr>
            <p:cNvPr id="119" name="Google Shape;119;p2"/>
            <p:cNvSpPr txBox="1"/>
            <p:nvPr/>
          </p:nvSpPr>
          <p:spPr bwMode="auto">
            <a:xfrm>
              <a:off x="2464655" y="0"/>
              <a:ext cx="2836668" cy="11744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400" b="1" i="0" u="none" strike="noStrike" cap="none" spc="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(Weitere) Wirkung der CO</a:t>
              </a:r>
              <a:r>
                <a:rPr lang="de-DE" sz="2400" b="1" i="0" u="none" strike="noStrike" cap="none" spc="0" baseline="-2500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2</a:t>
              </a:r>
              <a:r>
                <a:rPr lang="de-DE" sz="2400" b="1" i="0" u="none" strike="noStrike" cap="none" spc="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-Bilanzierung</a:t>
              </a:r>
              <a:endParaRPr sz="2400" b="1" i="0" u="none" strike="noStrike" cap="none" spc="0">
                <a:solidFill>
                  <a:schemeClr val="lt1"/>
                </a:solidFill>
                <a:latin typeface="Arial"/>
                <a:cs typeface="Arial"/>
              </a:endParaRPr>
            </a:p>
          </p:txBody>
        </p:sp>
        <p:sp>
          <p:nvSpPr>
            <p:cNvPr id="120" name="Google Shape;120;p2"/>
            <p:cNvSpPr txBox="1"/>
            <p:nvPr/>
          </p:nvSpPr>
          <p:spPr bwMode="auto">
            <a:xfrm>
              <a:off x="5214101" y="0"/>
              <a:ext cx="3095208" cy="11744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400" b="0" i="0" u="none" strike="noStrike" cap="none" spc="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Schulpräsentationen BHAK Wien 10 &amp; Gymnasium Schärding</a:t>
              </a:r>
              <a:endParaRPr lang="de-DE" sz="2400" b="0" i="0" u="none" strike="noStrike" cap="none" spc="0">
                <a:solidFill>
                  <a:schemeClr val="lt1"/>
                </a:solidFill>
                <a:latin typeface="Arial"/>
                <a:cs typeface="Arial"/>
              </a:endParaRPr>
            </a:p>
          </p:txBody>
        </p:sp>
        <p:sp>
          <p:nvSpPr>
            <p:cNvPr id="121" name="Google Shape;121;p2"/>
            <p:cNvSpPr txBox="1"/>
            <p:nvPr/>
          </p:nvSpPr>
          <p:spPr bwMode="auto">
            <a:xfrm>
              <a:off x="8536135" y="7815"/>
              <a:ext cx="2992559" cy="7830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400" b="0" i="0" u="none" strike="noStrike" cap="none" spc="0" dirty="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Austausch zur </a:t>
              </a:r>
            </a:p>
            <a:p>
              <a:pPr marL="0" marR="0" lvl="0" indent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400" b="0" i="0" u="none" strike="noStrike" cap="none" spc="0" dirty="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CO</a:t>
              </a:r>
              <a:r>
                <a:rPr lang="de-DE" sz="2400" b="0" i="0" u="none" strike="noStrike" cap="none" spc="0" baseline="-25000" dirty="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2</a:t>
              </a:r>
              <a:r>
                <a:rPr lang="de-DE" sz="2400" b="0" i="0" u="none" strike="noStrike" cap="none" spc="0" dirty="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-Bilanzierung</a:t>
              </a:r>
              <a:endParaRPr lang="de-DE" sz="2400" b="0" i="0" u="none" strike="noStrike" cap="none" spc="0" dirty="0">
                <a:solidFill>
                  <a:schemeClr val="lt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31" name="Google Shape;131;p2"/>
          <p:cNvSpPr txBox="1">
            <a:spLocks noGrp="1"/>
          </p:cNvSpPr>
          <p:nvPr>
            <p:ph type="sldNum" idx="12"/>
          </p:nvPr>
        </p:nvSpPr>
        <p:spPr bwMode="auto">
          <a:xfrm>
            <a:off x="11105289" y="6411362"/>
            <a:ext cx="621000" cy="29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/>
              <a:t>8</a:t>
            </a:fld>
            <a:endParaRPr/>
          </a:p>
        </p:txBody>
      </p:sp>
      <p:sp>
        <p:nvSpPr>
          <p:cNvPr id="73128839" name="Google Shape;109;p1"/>
          <p:cNvSpPr txBox="1">
            <a:spLocks noGrp="1"/>
          </p:cNvSpPr>
          <p:nvPr>
            <p:ph type="ftr" idx="11"/>
          </p:nvPr>
        </p:nvSpPr>
        <p:spPr bwMode="auto">
          <a:xfrm>
            <a:off x="1955295" y="6411361"/>
            <a:ext cx="8280000" cy="29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/>
              <a:t>Abschlussfest mAc | CO</a:t>
            </a:r>
            <a:r>
              <a:rPr lang="de-DE" baseline="-25000"/>
              <a:t>2</a:t>
            </a:r>
            <a:r>
              <a:rPr lang="de-DE"/>
              <a:t>-Bilanzierung</a:t>
            </a:r>
            <a:endParaRPr/>
          </a:p>
        </p:txBody>
      </p:sp>
      <p:grpSp>
        <p:nvGrpSpPr>
          <p:cNvPr id="123" name="Google Shape;123;p2"/>
          <p:cNvGrpSpPr/>
          <p:nvPr/>
        </p:nvGrpSpPr>
        <p:grpSpPr bwMode="auto">
          <a:xfrm>
            <a:off x="412041" y="3226740"/>
            <a:ext cx="10417772" cy="697812"/>
            <a:chOff x="0" y="0"/>
            <a:chExt cx="10417772" cy="697812"/>
          </a:xfrm>
        </p:grpSpPr>
        <p:sp>
          <p:nvSpPr>
            <p:cNvPr id="124" name="Google Shape;124;p2"/>
            <p:cNvSpPr txBox="1"/>
            <p:nvPr/>
          </p:nvSpPr>
          <p:spPr bwMode="auto">
            <a:xfrm>
              <a:off x="0" y="6917"/>
              <a:ext cx="1831097" cy="564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4000" b="1" i="0" u="none" strike="noStrike" cap="none">
                  <a:solidFill>
                    <a:srgbClr val="5C6C6C"/>
                  </a:solidFill>
                  <a:latin typeface="Public Sans"/>
                  <a:ea typeface="Public Sans"/>
                  <a:cs typeface="Public Sans"/>
                </a:rPr>
                <a:t>01</a:t>
              </a:r>
              <a:endParaRPr/>
            </a:p>
          </p:txBody>
        </p:sp>
        <p:sp>
          <p:nvSpPr>
            <p:cNvPr id="125" name="Google Shape;125;p2"/>
            <p:cNvSpPr txBox="1"/>
            <p:nvPr/>
          </p:nvSpPr>
          <p:spPr bwMode="auto">
            <a:xfrm>
              <a:off x="2545931" y="26892"/>
              <a:ext cx="1013149" cy="670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4000" b="1" i="0" u="none" strike="noStrike" cap="none">
                  <a:solidFill>
                    <a:srgbClr val="5C6C6C"/>
                  </a:solidFill>
                  <a:latin typeface="Public Sans"/>
                  <a:ea typeface="Public Sans"/>
                  <a:cs typeface="Public Sans"/>
                </a:rPr>
                <a:t>02</a:t>
              </a:r>
              <a:endParaRPr/>
            </a:p>
          </p:txBody>
        </p:sp>
        <p:sp>
          <p:nvSpPr>
            <p:cNvPr id="126" name="Google Shape;126;p2"/>
            <p:cNvSpPr txBox="1"/>
            <p:nvPr/>
          </p:nvSpPr>
          <p:spPr bwMode="auto">
            <a:xfrm>
              <a:off x="5245818" y="0"/>
              <a:ext cx="1869953" cy="670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4000" b="1" i="0" u="none" strike="noStrike" cap="none">
                  <a:solidFill>
                    <a:srgbClr val="5C6C6C"/>
                  </a:solidFill>
                  <a:latin typeface="Public Sans"/>
                  <a:ea typeface="Public Sans"/>
                  <a:cs typeface="Public Sans"/>
                </a:rPr>
                <a:t>03</a:t>
              </a:r>
              <a:endParaRPr/>
            </a:p>
          </p:txBody>
        </p:sp>
        <p:sp>
          <p:nvSpPr>
            <p:cNvPr id="127" name="Google Shape;127;p2"/>
            <p:cNvSpPr txBox="1"/>
            <p:nvPr/>
          </p:nvSpPr>
          <p:spPr bwMode="auto">
            <a:xfrm>
              <a:off x="8520228" y="0"/>
              <a:ext cx="1897544" cy="670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4000" b="1" i="0" u="none" strike="noStrike" cap="none">
                  <a:solidFill>
                    <a:srgbClr val="5C6C6C"/>
                  </a:solidFill>
                  <a:latin typeface="Public Sans"/>
                  <a:ea typeface="Public Sans"/>
                  <a:cs typeface="Public Sans"/>
                </a:rPr>
                <a:t>04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3" name="Google Shape;393;p20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pPr>
            <a:r>
              <a:rPr lang="de-DE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(Weitere) Wirkung der CO</a:t>
            </a:r>
            <a:r>
              <a:rPr lang="de-DE" sz="1800" b="0" i="0" u="none" strike="noStrike" cap="none" spc="0" baseline="-25000">
                <a:solidFill>
                  <a:schemeClr val="tx1"/>
                </a:solidFill>
                <a:latin typeface="Arial"/>
                <a:ea typeface="Arial"/>
                <a:cs typeface="Arial"/>
              </a:rPr>
              <a:t>2</a:t>
            </a:r>
            <a:r>
              <a:rPr lang="de-DE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-Bilanzierung</a:t>
            </a:r>
            <a:br>
              <a:rPr lang="de-DE"/>
            </a:br>
            <a:r>
              <a:rPr lang="de-DE"/>
              <a:t>VWAs</a:t>
            </a:r>
            <a:endParaRPr/>
          </a:p>
        </p:txBody>
      </p:sp>
      <p:sp>
        <p:nvSpPr>
          <p:cNvPr id="395" name="Google Shape;395;p20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/>
              <a:t>9</a:t>
            </a:fld>
            <a:endParaRPr/>
          </a:p>
        </p:txBody>
      </p:sp>
      <p:sp>
        <p:nvSpPr>
          <p:cNvPr id="1677866257" name="Google Shape;50;p36"/>
          <p:cNvSpPr txBox="1"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marR="0" lvl="0" indent="-330199" algn="l">
              <a:lnSpc>
                <a:spcPct val="137500"/>
              </a:lnSpc>
              <a:spcBef>
                <a:spcPts val="999"/>
              </a:spcBef>
              <a:spcAft>
                <a:spcPts val="0"/>
              </a:spcAft>
              <a:buClr>
                <a:srgbClr val="E2AF08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914400" marR="0" lvl="1" indent="-317499" algn="l">
              <a:lnSpc>
                <a:spcPct val="157142"/>
              </a:lnSpc>
              <a:spcBef>
                <a:spcPts val="999"/>
              </a:spcBef>
              <a:spcAft>
                <a:spcPts val="0"/>
              </a:spcAft>
              <a:buClr>
                <a:srgbClr val="E2AF08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371600" marR="0" lvl="2" indent="-304799" algn="l">
              <a:lnSpc>
                <a:spcPct val="183333"/>
              </a:lnSpc>
              <a:spcBef>
                <a:spcPts val="999"/>
              </a:spcBef>
              <a:spcAft>
                <a:spcPts val="0"/>
              </a:spcAft>
              <a:buClr>
                <a:srgbClr val="E2AF08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1828800" marR="0" lvl="3" indent="-304799" algn="l">
              <a:lnSpc>
                <a:spcPct val="183333"/>
              </a:lnSpc>
              <a:spcBef>
                <a:spcPts val="999"/>
              </a:spcBef>
              <a:spcAft>
                <a:spcPts val="0"/>
              </a:spcAft>
              <a:buClr>
                <a:srgbClr val="E2AF08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2286000" marR="0" lvl="4" indent="-304799" algn="l">
              <a:lnSpc>
                <a:spcPct val="183333"/>
              </a:lnSpc>
              <a:spcBef>
                <a:spcPts val="999"/>
              </a:spcBef>
              <a:spcAft>
                <a:spcPts val="0"/>
              </a:spcAft>
              <a:buClr>
                <a:srgbClr val="E2AF08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marL="126999" indent="0">
              <a:buClr>
                <a:srgbClr val="E2AF08"/>
              </a:buClr>
              <a:buSzPts val="1600"/>
              <a:buFont typeface="Noto Sans Symbols"/>
              <a:buNone/>
              <a:defRPr/>
            </a:pPr>
            <a:b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endParaRPr/>
          </a:p>
          <a:p>
            <a:pPr marL="126999" indent="0">
              <a:buClr>
                <a:srgbClr val="E2AF08"/>
              </a:buClr>
              <a:buSzPts val="1600"/>
              <a:buFont typeface="Noto Sans Symbols"/>
              <a:buNone/>
              <a:defRPr/>
            </a:pPr>
            <a:endParaRPr/>
          </a:p>
        </p:txBody>
      </p:sp>
      <p:sp>
        <p:nvSpPr>
          <p:cNvPr id="839756315" name="Google Shape;109;p1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/>
              <a:t>Abschlussfest mAc | CO</a:t>
            </a:r>
            <a:r>
              <a:rPr lang="de-DE" baseline="-25000"/>
              <a:t>2</a:t>
            </a:r>
            <a:r>
              <a:rPr lang="de-DE"/>
              <a:t>-Bilanzierung</a:t>
            </a:r>
            <a:endParaRPr/>
          </a:p>
        </p:txBody>
      </p:sp>
      <p:pic>
        <p:nvPicPr>
          <p:cNvPr id="1161663782" name="Grafik 116166378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319577" y="1308099"/>
            <a:ext cx="3672180" cy="4948106"/>
          </a:xfrm>
          <a:prstGeom prst="rect">
            <a:avLst/>
          </a:prstGeom>
        </p:spPr>
      </p:pic>
      <p:sp>
        <p:nvSpPr>
          <p:cNvPr id="576326291" name="Google Shape;67;p43"/>
          <p:cNvSpPr txBox="1">
            <a:spLocks noGrp="1"/>
          </p:cNvSpPr>
          <p:nvPr>
            <p:ph type="body" idx="2"/>
          </p:nvPr>
        </p:nvSpPr>
        <p:spPr bwMode="auto">
          <a:xfrm>
            <a:off x="8764624" y="1752598"/>
            <a:ext cx="3143250" cy="4359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marR="0" lvl="0" indent="-330199" algn="l">
              <a:lnSpc>
                <a:spcPct val="137500"/>
              </a:lnSpc>
              <a:spcBef>
                <a:spcPts val="999"/>
              </a:spcBef>
              <a:spcAft>
                <a:spcPts val="0"/>
              </a:spcAft>
              <a:buClr>
                <a:srgbClr val="E2AF08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914400" marR="0" lvl="1" indent="-317499" algn="l">
              <a:lnSpc>
                <a:spcPct val="157142"/>
              </a:lnSpc>
              <a:spcBef>
                <a:spcPts val="999"/>
              </a:spcBef>
              <a:spcAft>
                <a:spcPts val="0"/>
              </a:spcAft>
              <a:buClr>
                <a:srgbClr val="E2AF08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371600" marR="0" lvl="2" indent="-304799" algn="l">
              <a:lnSpc>
                <a:spcPct val="183333"/>
              </a:lnSpc>
              <a:spcBef>
                <a:spcPts val="999"/>
              </a:spcBef>
              <a:spcAft>
                <a:spcPts val="0"/>
              </a:spcAft>
              <a:buClr>
                <a:srgbClr val="E2AF08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1828800" marR="0" lvl="3" indent="-304799" algn="l">
              <a:lnSpc>
                <a:spcPct val="183333"/>
              </a:lnSpc>
              <a:spcBef>
                <a:spcPts val="999"/>
              </a:spcBef>
              <a:spcAft>
                <a:spcPts val="0"/>
              </a:spcAft>
              <a:buClr>
                <a:srgbClr val="E2AF08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2286000" marR="0" lvl="4" indent="-304799" algn="l">
              <a:lnSpc>
                <a:spcPct val="183333"/>
              </a:lnSpc>
              <a:spcBef>
                <a:spcPts val="999"/>
              </a:spcBef>
              <a:spcAft>
                <a:spcPts val="0"/>
              </a:spcAft>
              <a:buClr>
                <a:srgbClr val="E2AF08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buClr>
                <a:srgbClr val="E2AF08"/>
              </a:buClr>
              <a:buSzPts val="1600"/>
              <a:buFont typeface="Wingdings"/>
              <a:buChar char="§"/>
              <a:defRPr/>
            </a:pPr>
            <a:r>
              <a:rPr lang="en-US" sz="1600" b="0" i="1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„Making a change“ – </a:t>
            </a:r>
            <a:r>
              <a:rPr lang="en-US" sz="16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die CO</a:t>
            </a:r>
            <a:r>
              <a:rPr lang="en-US" sz="1600" b="0" i="0" u="none" strike="noStrike" cap="none" spc="0" baseline="-25000">
                <a:solidFill>
                  <a:srgbClr val="000000"/>
                </a:solidFill>
                <a:latin typeface="Arial"/>
                <a:ea typeface="Arial"/>
                <a:cs typeface="Arial"/>
              </a:rPr>
              <a:t>2</a:t>
            </a:r>
            <a:r>
              <a:rPr lang="en-US" sz="16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Bilanz des BG Blumenstraße </a:t>
            </a:r>
            <a:endParaRPr sz="16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buClr>
                <a:srgbClr val="E2AF08"/>
              </a:buClr>
              <a:buSzPts val="1600"/>
              <a:buFont typeface="Wingdings"/>
              <a:buChar char="§"/>
              <a:defRPr/>
            </a:pPr>
            <a:r>
              <a:rPr lang="en-US" sz="1600" b="0" i="1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Road to Paris - </a:t>
            </a:r>
            <a:r>
              <a:rPr lang="en-US" sz="16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Jahresbericht und Brief an Elternvertreter*innen im SGA </a:t>
            </a:r>
            <a:endParaRPr sz="1600"/>
          </a:p>
        </p:txBody>
      </p:sp>
      <p:pic>
        <p:nvPicPr>
          <p:cNvPr id="1423656293" name="Grafik 142365629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148233" y="1519713"/>
            <a:ext cx="2509140" cy="4657118"/>
          </a:xfrm>
          <a:prstGeom prst="rect">
            <a:avLst/>
          </a:prstGeom>
        </p:spPr>
      </p:pic>
      <p:sp>
        <p:nvSpPr>
          <p:cNvPr id="598052429" name="Google Shape;271;p9"/>
          <p:cNvSpPr txBox="1"/>
          <p:nvPr/>
        </p:nvSpPr>
        <p:spPr bwMode="auto">
          <a:xfrm rot="16199969">
            <a:off x="4497928" y="5533457"/>
            <a:ext cx="1216578" cy="228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900">
                <a:solidFill>
                  <a:schemeClr val="dk1"/>
                </a:solidFill>
                <a:latin typeface="Arial"/>
                <a:ea typeface="Arial"/>
                <a:cs typeface="Arial"/>
              </a:rPr>
              <a:t>© Ania Beck</a:t>
            </a:r>
            <a:endParaRPr sz="3600"/>
          </a:p>
        </p:txBody>
      </p:sp>
      <p:sp>
        <p:nvSpPr>
          <p:cNvPr id="1593883730" name="Google Shape;271;p9"/>
          <p:cNvSpPr txBox="1"/>
          <p:nvPr/>
        </p:nvSpPr>
        <p:spPr bwMode="auto">
          <a:xfrm rot="16199969">
            <a:off x="8132368" y="5439235"/>
            <a:ext cx="1405022" cy="228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900">
                <a:solidFill>
                  <a:schemeClr val="dk1"/>
                </a:solidFill>
                <a:latin typeface="Arial"/>
                <a:ea typeface="Arial"/>
                <a:cs typeface="Arial"/>
              </a:rPr>
              <a:t>©  BG Blumenstraße</a:t>
            </a:r>
            <a:endParaRPr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01-Titel">
  <a:themeElements>
    <a:clrScheme name="BOKU-CD-150">
      <a:dk1>
        <a:srgbClr val="000000"/>
      </a:dk1>
      <a:lt1>
        <a:srgbClr val="FFFFFF"/>
      </a:lt1>
      <a:dk2>
        <a:srgbClr val="52AE32"/>
      </a:dk2>
      <a:lt2>
        <a:srgbClr val="FFFFFF"/>
      </a:lt2>
      <a:accent1>
        <a:srgbClr val="F18700"/>
      </a:accent1>
      <a:accent2>
        <a:srgbClr val="00803B"/>
      </a:accent2>
      <a:accent3>
        <a:srgbClr val="1961AC"/>
      </a:accent3>
      <a:accent4>
        <a:srgbClr val="00A089"/>
      </a:accent4>
      <a:accent5>
        <a:srgbClr val="E30613"/>
      </a:accent5>
      <a:accent6>
        <a:srgbClr val="FDC400"/>
      </a:accent6>
      <a:hlink>
        <a:srgbClr val="0070C0"/>
      </a:hlink>
      <a:folHlink>
        <a:srgbClr val="7F7F7F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2-Content">
  <a:themeElements>
    <a:clrScheme name="BOKU-CD-Department">
      <a:dk1>
        <a:srgbClr val="000000"/>
      </a:dk1>
      <a:lt1>
        <a:srgbClr val="FFFFFF"/>
      </a:lt1>
      <a:dk2>
        <a:srgbClr val="52AE32"/>
      </a:dk2>
      <a:lt2>
        <a:srgbClr val="F2F2F2"/>
      </a:lt2>
      <a:accent1>
        <a:srgbClr val="92D050"/>
      </a:accent1>
      <a:accent2>
        <a:srgbClr val="009EAA"/>
      </a:accent2>
      <a:accent3>
        <a:srgbClr val="7F7F7F"/>
      </a:accent3>
      <a:accent4>
        <a:srgbClr val="FFC000"/>
      </a:accent4>
      <a:accent5>
        <a:srgbClr val="5B9BD5"/>
      </a:accent5>
      <a:accent6>
        <a:srgbClr val="548235"/>
      </a:accent6>
      <a:hlink>
        <a:srgbClr val="0070C0"/>
      </a:hlink>
      <a:folHlink>
        <a:srgbClr val="7F7F7F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739</Words>
  <Application>Microsoft Macintosh PowerPoint</Application>
  <DocSecurity>0</DocSecurity>
  <PresentationFormat>Breitbild</PresentationFormat>
  <Paragraphs>161</Paragraphs>
  <Slides>15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23" baseType="lpstr">
      <vt:lpstr>Arial</vt:lpstr>
      <vt:lpstr>Public Sans</vt:lpstr>
      <vt:lpstr>Times New Roman</vt:lpstr>
      <vt:lpstr>Noto Sans Symbols</vt:lpstr>
      <vt:lpstr>Calibri</vt:lpstr>
      <vt:lpstr>Wingdings</vt:lpstr>
      <vt:lpstr>01-Titel</vt:lpstr>
      <vt:lpstr>02-Content</vt:lpstr>
      <vt:lpstr>Die CO2-Bilanz als Grundlage für Klimaschutz im Schulbetrieb</vt:lpstr>
      <vt:lpstr>PowerPoint-Präsentation</vt:lpstr>
      <vt:lpstr>Einleitung CO2-Bilanzierung mAc CO2-Bilanzierung: Teilnehmende Schulen</vt:lpstr>
      <vt:lpstr>Einleitung CO2-Bilanzierung CO2-Bilanz als Grundlage für Klimaschutz im Schulbetrieb </vt:lpstr>
      <vt:lpstr>Einleitung CO2-Bilanzierung Systemgrenzen einer Schule</vt:lpstr>
      <vt:lpstr>Einleitung CO2-Bilanzierung Bilanzergebnisse – Emissionstreiber</vt:lpstr>
      <vt:lpstr>Einleitung CO2-Bilanzierung CO2-Bilanzierung in Zukunft via</vt:lpstr>
      <vt:lpstr>PowerPoint-Präsentation</vt:lpstr>
      <vt:lpstr>(Weitere) Wirkung der CO2-Bilanzierung VWAs</vt:lpstr>
      <vt:lpstr>(Weitere) Wirkung der CO2-Bilanzierung Darüber hinaus</vt:lpstr>
      <vt:lpstr>(Weitere) Wirkung der CO2-Bilanzierung Darüber hinaus</vt:lpstr>
      <vt:lpstr>PowerPoint-Präsentation</vt:lpstr>
      <vt:lpstr>PowerPoint-Präsentation</vt:lpstr>
      <vt:lpstr>Austausch zur CO2-Bilanzierung Maßnahmen &amp; Bilanz</vt:lpstr>
      <vt:lpstr>makingAchange CO2-Bilanzierung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makingAchange CO2-Bilanzierung</dc:title>
  <dc:subject/>
  <dc:creator>Pirker Vivienne Roxane</dc:creator>
  <cp:keywords/>
  <dc:description/>
  <cp:lastModifiedBy>Angelika Droisner</cp:lastModifiedBy>
  <cp:revision>17</cp:revision>
  <dcterms:created xsi:type="dcterms:W3CDTF">2022-11-14T09:44:25Z</dcterms:created>
  <dcterms:modified xsi:type="dcterms:W3CDTF">2023-09-19T12:29:55Z</dcterms:modified>
  <cp:category/>
  <dc:identifier/>
  <cp:contentStatus/>
  <dc:language/>
  <cp:version/>
</cp:coreProperties>
</file>