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9" r:id="rId2"/>
    <p:sldId id="280" r:id="rId3"/>
    <p:sldId id="281" r:id="rId4"/>
    <p:sldId id="282" r:id="rId5"/>
    <p:sldId id="278" r:id="rId6"/>
    <p:sldId id="274" r:id="rId7"/>
    <p:sldId id="271" r:id="rId8"/>
    <p:sldId id="262" r:id="rId9"/>
    <p:sldId id="273" r:id="rId10"/>
    <p:sldId id="269" r:id="rId11"/>
    <p:sldId id="276" r:id="rId12"/>
    <p:sldId id="279" r:id="rId13"/>
    <p:sldId id="270" r:id="rId14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0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B22E"/>
    <a:srgbClr val="003B73"/>
    <a:srgbClr val="009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05" d="100"/>
          <a:sy n="105" d="100"/>
        </p:scale>
        <p:origin x="798" y="96"/>
      </p:cViewPr>
      <p:guideLst>
        <p:guide orient="horz" pos="2160"/>
        <p:guide pos="405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105" d="100"/>
          <a:sy n="105" d="100"/>
        </p:scale>
        <p:origin x="-343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852F18-52B0-424B-8EC5-3191F376E3A8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B2C1BDDC-8ED7-4E2B-B66B-929FA7AAFC4E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Sichtbar- und Erfahrbarmachen von Klimawandel und dessen Folgen</a:t>
          </a:r>
          <a:endParaRPr lang="en-US" dirty="0"/>
        </a:p>
      </dgm:t>
    </dgm:pt>
    <dgm:pt modelId="{6FC1284D-DB57-42B4-9A4E-9BB6025FAE2A}" type="parTrans" cxnId="{F151A703-2160-4920-BC8B-B6882E5C2703}">
      <dgm:prSet/>
      <dgm:spPr/>
      <dgm:t>
        <a:bodyPr/>
        <a:lstStyle/>
        <a:p>
          <a:endParaRPr lang="en-US"/>
        </a:p>
      </dgm:t>
    </dgm:pt>
    <dgm:pt modelId="{AC55FD49-2558-4C07-987C-C86879E693A1}" type="sibTrans" cxnId="{F151A703-2160-4920-BC8B-B6882E5C2703}">
      <dgm:prSet/>
      <dgm:spPr/>
      <dgm:t>
        <a:bodyPr/>
        <a:lstStyle/>
        <a:p>
          <a:endParaRPr lang="en-US"/>
        </a:p>
      </dgm:t>
    </dgm:pt>
    <dgm:pt modelId="{E31FDA33-A509-4736-A0C5-E1E469690AAB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Verständnis systematischer Zusammenhänge Mensch-Umwelt Beziehungen</a:t>
          </a:r>
          <a:endParaRPr lang="en-US" dirty="0"/>
        </a:p>
      </dgm:t>
    </dgm:pt>
    <dgm:pt modelId="{BD7952A2-BCDF-4AE6-9A23-D4934C0EB553}" type="parTrans" cxnId="{44AE1294-1AD0-4B65-A22D-3785A050733D}">
      <dgm:prSet/>
      <dgm:spPr/>
      <dgm:t>
        <a:bodyPr/>
        <a:lstStyle/>
        <a:p>
          <a:endParaRPr lang="en-US"/>
        </a:p>
      </dgm:t>
    </dgm:pt>
    <dgm:pt modelId="{463A547F-1097-4ED9-9D60-42998F023AB2}" type="sibTrans" cxnId="{44AE1294-1AD0-4B65-A22D-3785A050733D}">
      <dgm:prSet/>
      <dgm:spPr/>
      <dgm:t>
        <a:bodyPr/>
        <a:lstStyle/>
        <a:p>
          <a:endParaRPr lang="en-US"/>
        </a:p>
      </dgm:t>
    </dgm:pt>
    <dgm:pt modelId="{D46445D4-7FFA-4A43-BCF4-794A68F7DB97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Bestärkung eigene Entscheidungen zu nachhaltigem Handeln zu</a:t>
          </a:r>
          <a:endParaRPr lang="en-US" dirty="0"/>
        </a:p>
      </dgm:t>
    </dgm:pt>
    <dgm:pt modelId="{EFF4C0C5-CD66-4F74-963E-E9395B52F688}" type="parTrans" cxnId="{8C0C47AE-1D45-415A-876A-F1182DA42810}">
      <dgm:prSet/>
      <dgm:spPr/>
      <dgm:t>
        <a:bodyPr/>
        <a:lstStyle/>
        <a:p>
          <a:endParaRPr lang="en-US"/>
        </a:p>
      </dgm:t>
    </dgm:pt>
    <dgm:pt modelId="{2C68EFA2-18AF-4BD5-B5A0-780D25EF1F1A}" type="sibTrans" cxnId="{8C0C47AE-1D45-415A-876A-F1182DA42810}">
      <dgm:prSet/>
      <dgm:spPr/>
      <dgm:t>
        <a:bodyPr/>
        <a:lstStyle/>
        <a:p>
          <a:endParaRPr lang="en-US"/>
        </a:p>
      </dgm:t>
    </dgm:pt>
    <dgm:pt modelId="{072D0A17-5367-410B-B411-53EB70594EAF}">
      <dgm:prSet/>
      <dgm:spPr/>
      <dgm:t>
        <a:bodyPr/>
        <a:lstStyle/>
        <a:p>
          <a:pPr>
            <a:lnSpc>
              <a:spcPct val="100000"/>
            </a:lnSpc>
          </a:pPr>
          <a:r>
            <a:rPr lang="de-AT" dirty="0"/>
            <a:t>Beitrag zur Transformation der Gesellschaft durch wirksame BNE			</a:t>
          </a:r>
          <a:endParaRPr lang="en-US" dirty="0"/>
        </a:p>
      </dgm:t>
    </dgm:pt>
    <dgm:pt modelId="{82D8C659-278D-4B3B-9220-569D76FB11BB}" type="parTrans" cxnId="{5C15D1EA-8743-495B-B3C5-B1E6DBB35B4A}">
      <dgm:prSet/>
      <dgm:spPr/>
      <dgm:t>
        <a:bodyPr/>
        <a:lstStyle/>
        <a:p>
          <a:endParaRPr lang="de-DE"/>
        </a:p>
      </dgm:t>
    </dgm:pt>
    <dgm:pt modelId="{B4E154FC-0EA5-4929-A9F1-5A3503C2CE0E}" type="sibTrans" cxnId="{5C15D1EA-8743-495B-B3C5-B1E6DBB35B4A}">
      <dgm:prSet/>
      <dgm:spPr/>
      <dgm:t>
        <a:bodyPr/>
        <a:lstStyle/>
        <a:p>
          <a:endParaRPr lang="de-DE"/>
        </a:p>
      </dgm:t>
    </dgm:pt>
    <dgm:pt modelId="{A67EECC5-EB2C-4377-90D0-C3BE8BBAC54F}" type="pres">
      <dgm:prSet presAssocID="{2E852F18-52B0-424B-8EC5-3191F376E3A8}" presName="root" presStyleCnt="0">
        <dgm:presLayoutVars>
          <dgm:dir/>
          <dgm:resizeHandles val="exact"/>
        </dgm:presLayoutVars>
      </dgm:prSet>
      <dgm:spPr/>
    </dgm:pt>
    <dgm:pt modelId="{501E4392-FAEB-4431-A0BF-67CB55051FCC}" type="pres">
      <dgm:prSet presAssocID="{B2C1BDDC-8ED7-4E2B-B66B-929FA7AAFC4E}" presName="compNode" presStyleCnt="0"/>
      <dgm:spPr/>
    </dgm:pt>
    <dgm:pt modelId="{C464EC6C-ED53-4137-8C1D-700A2E6E2E81}" type="pres">
      <dgm:prSet presAssocID="{B2C1BDDC-8ED7-4E2B-B66B-929FA7AAFC4E}" presName="bgRect" presStyleLbl="bgShp" presStyleIdx="0" presStyleCnt="4" custLinFactNeighborX="-562" custLinFactNeighborY="-40253"/>
      <dgm:spPr/>
    </dgm:pt>
    <dgm:pt modelId="{E01E8DFB-117D-4D06-98F2-27B107B754AE}" type="pres">
      <dgm:prSet presAssocID="{B2C1BDDC-8ED7-4E2B-B66B-929FA7AAFC4E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iny scene"/>
        </a:ext>
      </dgm:extLst>
    </dgm:pt>
    <dgm:pt modelId="{A5D7EB7E-9E41-4990-9084-9F9130AD22C1}" type="pres">
      <dgm:prSet presAssocID="{B2C1BDDC-8ED7-4E2B-B66B-929FA7AAFC4E}" presName="spaceRect" presStyleCnt="0"/>
      <dgm:spPr/>
    </dgm:pt>
    <dgm:pt modelId="{AC52E69F-6055-4E34-9A3A-B40DEA0D3623}" type="pres">
      <dgm:prSet presAssocID="{B2C1BDDC-8ED7-4E2B-B66B-929FA7AAFC4E}" presName="parTx" presStyleLbl="revTx" presStyleIdx="0" presStyleCnt="4">
        <dgm:presLayoutVars>
          <dgm:chMax val="0"/>
          <dgm:chPref val="0"/>
        </dgm:presLayoutVars>
      </dgm:prSet>
      <dgm:spPr/>
    </dgm:pt>
    <dgm:pt modelId="{BDB6544E-AFEC-4D8F-8BDE-044B4D3A2F15}" type="pres">
      <dgm:prSet presAssocID="{AC55FD49-2558-4C07-987C-C86879E693A1}" presName="sibTrans" presStyleCnt="0"/>
      <dgm:spPr/>
    </dgm:pt>
    <dgm:pt modelId="{7096CE20-DFF6-4CC6-8CB2-3C77E03A2569}" type="pres">
      <dgm:prSet presAssocID="{E31FDA33-A509-4736-A0C5-E1E469690AAB}" presName="compNode" presStyleCnt="0"/>
      <dgm:spPr/>
    </dgm:pt>
    <dgm:pt modelId="{6999DB45-9509-486A-9670-93976B726683}" type="pres">
      <dgm:prSet presAssocID="{E31FDA33-A509-4736-A0C5-E1E469690AAB}" presName="bgRect" presStyleLbl="bgShp" presStyleIdx="1" presStyleCnt="4"/>
      <dgm:spPr/>
    </dgm:pt>
    <dgm:pt modelId="{249693D9-F2C9-415B-88D7-E7D08444C664}" type="pres">
      <dgm:prSet presAssocID="{E31FDA33-A509-4736-A0C5-E1E469690AA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ruppe"/>
        </a:ext>
      </dgm:extLst>
    </dgm:pt>
    <dgm:pt modelId="{190A8527-F887-472B-A61E-3E00634125B9}" type="pres">
      <dgm:prSet presAssocID="{E31FDA33-A509-4736-A0C5-E1E469690AAB}" presName="spaceRect" presStyleCnt="0"/>
      <dgm:spPr/>
    </dgm:pt>
    <dgm:pt modelId="{CB5FDD85-7366-4B52-A4C8-568A1F62A031}" type="pres">
      <dgm:prSet presAssocID="{E31FDA33-A509-4736-A0C5-E1E469690AAB}" presName="parTx" presStyleLbl="revTx" presStyleIdx="1" presStyleCnt="4">
        <dgm:presLayoutVars>
          <dgm:chMax val="0"/>
          <dgm:chPref val="0"/>
        </dgm:presLayoutVars>
      </dgm:prSet>
      <dgm:spPr/>
    </dgm:pt>
    <dgm:pt modelId="{5BF87B92-B846-4166-92A2-3D1230E8BD75}" type="pres">
      <dgm:prSet presAssocID="{463A547F-1097-4ED9-9D60-42998F023AB2}" presName="sibTrans" presStyleCnt="0"/>
      <dgm:spPr/>
    </dgm:pt>
    <dgm:pt modelId="{10FE21C0-90DB-42DD-B2ED-60BE83B764C0}" type="pres">
      <dgm:prSet presAssocID="{D46445D4-7FFA-4A43-BCF4-794A68F7DB97}" presName="compNode" presStyleCnt="0"/>
      <dgm:spPr/>
    </dgm:pt>
    <dgm:pt modelId="{03809CF3-BD2E-45D8-8350-42472F79A6AC}" type="pres">
      <dgm:prSet presAssocID="{D46445D4-7FFA-4A43-BCF4-794A68F7DB97}" presName="bgRect" presStyleLbl="bgShp" presStyleIdx="2" presStyleCnt="4"/>
      <dgm:spPr/>
    </dgm:pt>
    <dgm:pt modelId="{7D2C1E44-286A-4AFC-88D3-9DA05F2D3FBA}" type="pres">
      <dgm:prSet presAssocID="{D46445D4-7FFA-4A43-BCF4-794A68F7DB9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esprechung"/>
        </a:ext>
      </dgm:extLst>
    </dgm:pt>
    <dgm:pt modelId="{57A4FEA1-C170-406C-8F61-EC6D03B1AA7A}" type="pres">
      <dgm:prSet presAssocID="{D46445D4-7FFA-4A43-BCF4-794A68F7DB97}" presName="spaceRect" presStyleCnt="0"/>
      <dgm:spPr/>
    </dgm:pt>
    <dgm:pt modelId="{3756DF18-9513-49D0-8B49-5D5F207A99BB}" type="pres">
      <dgm:prSet presAssocID="{D46445D4-7FFA-4A43-BCF4-794A68F7DB97}" presName="parTx" presStyleLbl="revTx" presStyleIdx="2" presStyleCnt="4">
        <dgm:presLayoutVars>
          <dgm:chMax val="0"/>
          <dgm:chPref val="0"/>
        </dgm:presLayoutVars>
      </dgm:prSet>
      <dgm:spPr/>
    </dgm:pt>
    <dgm:pt modelId="{CF8387EE-FFC6-4912-87A6-347374512B04}" type="pres">
      <dgm:prSet presAssocID="{2C68EFA2-18AF-4BD5-B5A0-780D25EF1F1A}" presName="sibTrans" presStyleCnt="0"/>
      <dgm:spPr/>
    </dgm:pt>
    <dgm:pt modelId="{2724C38E-AA62-4C68-B00E-DA7D1042ACB5}" type="pres">
      <dgm:prSet presAssocID="{072D0A17-5367-410B-B411-53EB70594EAF}" presName="compNode" presStyleCnt="0"/>
      <dgm:spPr/>
    </dgm:pt>
    <dgm:pt modelId="{80BB0E64-5B7A-40F2-9056-3726CE4C8844}" type="pres">
      <dgm:prSet presAssocID="{072D0A17-5367-410B-B411-53EB70594EAF}" presName="bgRect" presStyleLbl="bgShp" presStyleIdx="3" presStyleCnt="4"/>
      <dgm:spPr/>
    </dgm:pt>
    <dgm:pt modelId="{5BECA3A7-AEEF-4D2A-8EB4-574B177B1121}" type="pres">
      <dgm:prSet presAssocID="{072D0A17-5367-410B-B411-53EB70594EA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ffene Hand mit Pflanze Silhouette"/>
        </a:ext>
      </dgm:extLst>
    </dgm:pt>
    <dgm:pt modelId="{BD75D4B5-A767-4E97-BA2B-11F471030F7D}" type="pres">
      <dgm:prSet presAssocID="{072D0A17-5367-410B-B411-53EB70594EAF}" presName="spaceRect" presStyleCnt="0"/>
      <dgm:spPr/>
    </dgm:pt>
    <dgm:pt modelId="{84C30215-5921-4674-A0BA-28D02BB2AE97}" type="pres">
      <dgm:prSet presAssocID="{072D0A17-5367-410B-B411-53EB70594EAF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F151A703-2160-4920-BC8B-B6882E5C2703}" srcId="{2E852F18-52B0-424B-8EC5-3191F376E3A8}" destId="{B2C1BDDC-8ED7-4E2B-B66B-929FA7AAFC4E}" srcOrd="0" destOrd="0" parTransId="{6FC1284D-DB57-42B4-9A4E-9BB6025FAE2A}" sibTransId="{AC55FD49-2558-4C07-987C-C86879E693A1}"/>
    <dgm:cxn modelId="{680D6E71-7812-4F18-92B8-58C42D4580CC}" type="presOf" srcId="{072D0A17-5367-410B-B411-53EB70594EAF}" destId="{84C30215-5921-4674-A0BA-28D02BB2AE97}" srcOrd="0" destOrd="0" presId="urn:microsoft.com/office/officeart/2018/2/layout/IconVerticalSolidList"/>
    <dgm:cxn modelId="{44AE1294-1AD0-4B65-A22D-3785A050733D}" srcId="{2E852F18-52B0-424B-8EC5-3191F376E3A8}" destId="{E31FDA33-A509-4736-A0C5-E1E469690AAB}" srcOrd="1" destOrd="0" parTransId="{BD7952A2-BCDF-4AE6-9A23-D4934C0EB553}" sibTransId="{463A547F-1097-4ED9-9D60-42998F023AB2}"/>
    <dgm:cxn modelId="{7AD3B194-5F3D-4110-8BD0-3221740B8FFE}" type="presOf" srcId="{2E852F18-52B0-424B-8EC5-3191F376E3A8}" destId="{A67EECC5-EB2C-4377-90D0-C3BE8BBAC54F}" srcOrd="0" destOrd="0" presId="urn:microsoft.com/office/officeart/2018/2/layout/IconVerticalSolidList"/>
    <dgm:cxn modelId="{8C0C47AE-1D45-415A-876A-F1182DA42810}" srcId="{2E852F18-52B0-424B-8EC5-3191F376E3A8}" destId="{D46445D4-7FFA-4A43-BCF4-794A68F7DB97}" srcOrd="2" destOrd="0" parTransId="{EFF4C0C5-CD66-4F74-963E-E9395B52F688}" sibTransId="{2C68EFA2-18AF-4BD5-B5A0-780D25EF1F1A}"/>
    <dgm:cxn modelId="{8362A2B4-5C0D-4EEF-B8B2-32E5E0F8850A}" type="presOf" srcId="{B2C1BDDC-8ED7-4E2B-B66B-929FA7AAFC4E}" destId="{AC52E69F-6055-4E34-9A3A-B40DEA0D3623}" srcOrd="0" destOrd="0" presId="urn:microsoft.com/office/officeart/2018/2/layout/IconVerticalSolidList"/>
    <dgm:cxn modelId="{91D97EC0-F4C9-405A-8942-D107D314DBC8}" type="presOf" srcId="{D46445D4-7FFA-4A43-BCF4-794A68F7DB97}" destId="{3756DF18-9513-49D0-8B49-5D5F207A99BB}" srcOrd="0" destOrd="0" presId="urn:microsoft.com/office/officeart/2018/2/layout/IconVerticalSolidList"/>
    <dgm:cxn modelId="{5C15D1EA-8743-495B-B3C5-B1E6DBB35B4A}" srcId="{2E852F18-52B0-424B-8EC5-3191F376E3A8}" destId="{072D0A17-5367-410B-B411-53EB70594EAF}" srcOrd="3" destOrd="0" parTransId="{82D8C659-278D-4B3B-9220-569D76FB11BB}" sibTransId="{B4E154FC-0EA5-4929-A9F1-5A3503C2CE0E}"/>
    <dgm:cxn modelId="{CB56F1F5-B2ED-4B35-A9CE-29F1A10886DD}" type="presOf" srcId="{E31FDA33-A509-4736-A0C5-E1E469690AAB}" destId="{CB5FDD85-7366-4B52-A4C8-568A1F62A031}" srcOrd="0" destOrd="0" presId="urn:microsoft.com/office/officeart/2018/2/layout/IconVerticalSolidList"/>
    <dgm:cxn modelId="{4041DD1B-307A-4685-B18B-DCC9D9BBBA83}" type="presParOf" srcId="{A67EECC5-EB2C-4377-90D0-C3BE8BBAC54F}" destId="{501E4392-FAEB-4431-A0BF-67CB55051FCC}" srcOrd="0" destOrd="0" presId="urn:microsoft.com/office/officeart/2018/2/layout/IconVerticalSolidList"/>
    <dgm:cxn modelId="{3F120264-3961-4654-90B1-EFCBE5F7C540}" type="presParOf" srcId="{501E4392-FAEB-4431-A0BF-67CB55051FCC}" destId="{C464EC6C-ED53-4137-8C1D-700A2E6E2E81}" srcOrd="0" destOrd="0" presId="urn:microsoft.com/office/officeart/2018/2/layout/IconVerticalSolidList"/>
    <dgm:cxn modelId="{3665F675-08FA-4A8C-A6A2-D92A9E2FC14E}" type="presParOf" srcId="{501E4392-FAEB-4431-A0BF-67CB55051FCC}" destId="{E01E8DFB-117D-4D06-98F2-27B107B754AE}" srcOrd="1" destOrd="0" presId="urn:microsoft.com/office/officeart/2018/2/layout/IconVerticalSolidList"/>
    <dgm:cxn modelId="{D2CADC1E-34DD-41BD-B32E-C454A9665CE1}" type="presParOf" srcId="{501E4392-FAEB-4431-A0BF-67CB55051FCC}" destId="{A5D7EB7E-9E41-4990-9084-9F9130AD22C1}" srcOrd="2" destOrd="0" presId="urn:microsoft.com/office/officeart/2018/2/layout/IconVerticalSolidList"/>
    <dgm:cxn modelId="{43522AE9-8864-48BE-A4AD-B576ECB543B7}" type="presParOf" srcId="{501E4392-FAEB-4431-A0BF-67CB55051FCC}" destId="{AC52E69F-6055-4E34-9A3A-B40DEA0D3623}" srcOrd="3" destOrd="0" presId="urn:microsoft.com/office/officeart/2018/2/layout/IconVerticalSolidList"/>
    <dgm:cxn modelId="{DE3CCCBE-DDAB-430C-BCB5-2927821260CC}" type="presParOf" srcId="{A67EECC5-EB2C-4377-90D0-C3BE8BBAC54F}" destId="{BDB6544E-AFEC-4D8F-8BDE-044B4D3A2F15}" srcOrd="1" destOrd="0" presId="urn:microsoft.com/office/officeart/2018/2/layout/IconVerticalSolidList"/>
    <dgm:cxn modelId="{0EB1F351-2EFA-4CE9-AF5B-6116E2596AF1}" type="presParOf" srcId="{A67EECC5-EB2C-4377-90D0-C3BE8BBAC54F}" destId="{7096CE20-DFF6-4CC6-8CB2-3C77E03A2569}" srcOrd="2" destOrd="0" presId="urn:microsoft.com/office/officeart/2018/2/layout/IconVerticalSolidList"/>
    <dgm:cxn modelId="{5B3A971D-6058-4A5A-A626-FFA7EED99BC6}" type="presParOf" srcId="{7096CE20-DFF6-4CC6-8CB2-3C77E03A2569}" destId="{6999DB45-9509-486A-9670-93976B726683}" srcOrd="0" destOrd="0" presId="urn:microsoft.com/office/officeart/2018/2/layout/IconVerticalSolidList"/>
    <dgm:cxn modelId="{60C4FAB3-1187-4492-9A57-FFFDBE34888A}" type="presParOf" srcId="{7096CE20-DFF6-4CC6-8CB2-3C77E03A2569}" destId="{249693D9-F2C9-415B-88D7-E7D08444C664}" srcOrd="1" destOrd="0" presId="urn:microsoft.com/office/officeart/2018/2/layout/IconVerticalSolidList"/>
    <dgm:cxn modelId="{F8A59919-01E7-4A86-BAFA-8F5F46ACE0B6}" type="presParOf" srcId="{7096CE20-DFF6-4CC6-8CB2-3C77E03A2569}" destId="{190A8527-F887-472B-A61E-3E00634125B9}" srcOrd="2" destOrd="0" presId="urn:microsoft.com/office/officeart/2018/2/layout/IconVerticalSolidList"/>
    <dgm:cxn modelId="{2E5A7CC3-AF83-43D0-AE1D-7F406A34852D}" type="presParOf" srcId="{7096CE20-DFF6-4CC6-8CB2-3C77E03A2569}" destId="{CB5FDD85-7366-4B52-A4C8-568A1F62A031}" srcOrd="3" destOrd="0" presId="urn:microsoft.com/office/officeart/2018/2/layout/IconVerticalSolidList"/>
    <dgm:cxn modelId="{B2FBD7AE-1677-44B6-BA94-EB6682FFFBDB}" type="presParOf" srcId="{A67EECC5-EB2C-4377-90D0-C3BE8BBAC54F}" destId="{5BF87B92-B846-4166-92A2-3D1230E8BD75}" srcOrd="3" destOrd="0" presId="urn:microsoft.com/office/officeart/2018/2/layout/IconVerticalSolidList"/>
    <dgm:cxn modelId="{A93E9EF2-9B43-491B-9A1A-942EBC1D9B73}" type="presParOf" srcId="{A67EECC5-EB2C-4377-90D0-C3BE8BBAC54F}" destId="{10FE21C0-90DB-42DD-B2ED-60BE83B764C0}" srcOrd="4" destOrd="0" presId="urn:microsoft.com/office/officeart/2018/2/layout/IconVerticalSolidList"/>
    <dgm:cxn modelId="{D9B81206-4CD5-4F6C-8A5F-BD3A94DDC724}" type="presParOf" srcId="{10FE21C0-90DB-42DD-B2ED-60BE83B764C0}" destId="{03809CF3-BD2E-45D8-8350-42472F79A6AC}" srcOrd="0" destOrd="0" presId="urn:microsoft.com/office/officeart/2018/2/layout/IconVerticalSolidList"/>
    <dgm:cxn modelId="{52875BD8-2386-47C7-8F7F-659A09DD568E}" type="presParOf" srcId="{10FE21C0-90DB-42DD-B2ED-60BE83B764C0}" destId="{7D2C1E44-286A-4AFC-88D3-9DA05F2D3FBA}" srcOrd="1" destOrd="0" presId="urn:microsoft.com/office/officeart/2018/2/layout/IconVerticalSolidList"/>
    <dgm:cxn modelId="{3701A8CA-363B-4AAB-8BB1-744A03B8EF3D}" type="presParOf" srcId="{10FE21C0-90DB-42DD-B2ED-60BE83B764C0}" destId="{57A4FEA1-C170-406C-8F61-EC6D03B1AA7A}" srcOrd="2" destOrd="0" presId="urn:microsoft.com/office/officeart/2018/2/layout/IconVerticalSolidList"/>
    <dgm:cxn modelId="{BD92A059-4909-4068-B2C3-3D0B4B89229B}" type="presParOf" srcId="{10FE21C0-90DB-42DD-B2ED-60BE83B764C0}" destId="{3756DF18-9513-49D0-8B49-5D5F207A99BB}" srcOrd="3" destOrd="0" presId="urn:microsoft.com/office/officeart/2018/2/layout/IconVerticalSolidList"/>
    <dgm:cxn modelId="{8C401739-9D60-4CB5-A2E7-5A95F5A3ECD7}" type="presParOf" srcId="{A67EECC5-EB2C-4377-90D0-C3BE8BBAC54F}" destId="{CF8387EE-FFC6-4912-87A6-347374512B04}" srcOrd="5" destOrd="0" presId="urn:microsoft.com/office/officeart/2018/2/layout/IconVerticalSolidList"/>
    <dgm:cxn modelId="{D2F499BC-F719-4B95-AA44-E6659BBCF000}" type="presParOf" srcId="{A67EECC5-EB2C-4377-90D0-C3BE8BBAC54F}" destId="{2724C38E-AA62-4C68-B00E-DA7D1042ACB5}" srcOrd="6" destOrd="0" presId="urn:microsoft.com/office/officeart/2018/2/layout/IconVerticalSolidList"/>
    <dgm:cxn modelId="{83C25CB8-E0C3-4AA3-9D6D-D3DBB10F292C}" type="presParOf" srcId="{2724C38E-AA62-4C68-B00E-DA7D1042ACB5}" destId="{80BB0E64-5B7A-40F2-9056-3726CE4C8844}" srcOrd="0" destOrd="0" presId="urn:microsoft.com/office/officeart/2018/2/layout/IconVerticalSolidList"/>
    <dgm:cxn modelId="{FF369326-3361-4BE2-B183-C9F7C2FCBA86}" type="presParOf" srcId="{2724C38E-AA62-4C68-B00E-DA7D1042ACB5}" destId="{5BECA3A7-AEEF-4D2A-8EB4-574B177B1121}" srcOrd="1" destOrd="0" presId="urn:microsoft.com/office/officeart/2018/2/layout/IconVerticalSolidList"/>
    <dgm:cxn modelId="{16BE2638-D6CA-4B89-8A7D-7221BAE7B3EA}" type="presParOf" srcId="{2724C38E-AA62-4C68-B00E-DA7D1042ACB5}" destId="{BD75D4B5-A767-4E97-BA2B-11F471030F7D}" srcOrd="2" destOrd="0" presId="urn:microsoft.com/office/officeart/2018/2/layout/IconVerticalSolidList"/>
    <dgm:cxn modelId="{3B91F627-5962-42D3-B6AB-AEB7D3E73DE3}" type="presParOf" srcId="{2724C38E-AA62-4C68-B00E-DA7D1042ACB5}" destId="{84C30215-5921-4674-A0BA-28D02BB2AE97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64EC6C-ED53-4137-8C1D-700A2E6E2E81}">
      <dsp:nvSpPr>
        <dsp:cNvPr id="0" name=""/>
        <dsp:cNvSpPr/>
      </dsp:nvSpPr>
      <dsp:spPr>
        <a:xfrm>
          <a:off x="0" y="0"/>
          <a:ext cx="7718775" cy="83643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1E8DFB-117D-4D06-98F2-27B107B754AE}">
      <dsp:nvSpPr>
        <dsp:cNvPr id="0" name=""/>
        <dsp:cNvSpPr/>
      </dsp:nvSpPr>
      <dsp:spPr>
        <a:xfrm>
          <a:off x="253020" y="189847"/>
          <a:ext cx="460037" cy="4600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52E69F-6055-4E34-9A3A-B40DEA0D3623}">
      <dsp:nvSpPr>
        <dsp:cNvPr id="0" name=""/>
        <dsp:cNvSpPr/>
      </dsp:nvSpPr>
      <dsp:spPr>
        <a:xfrm>
          <a:off x="966078" y="1650"/>
          <a:ext cx="6752696" cy="8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2" tIns="88522" rIns="88522" bIns="88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100" kern="1200" dirty="0"/>
            <a:t>Sichtbar- und Erfahrbarmachen von Klimawandel und dessen Folgen</a:t>
          </a:r>
          <a:endParaRPr lang="en-US" sz="2100" kern="1200" dirty="0"/>
        </a:p>
      </dsp:txBody>
      <dsp:txXfrm>
        <a:off x="966078" y="1650"/>
        <a:ext cx="6752696" cy="836431"/>
      </dsp:txXfrm>
    </dsp:sp>
    <dsp:sp modelId="{6999DB45-9509-486A-9670-93976B726683}">
      <dsp:nvSpPr>
        <dsp:cNvPr id="0" name=""/>
        <dsp:cNvSpPr/>
      </dsp:nvSpPr>
      <dsp:spPr>
        <a:xfrm>
          <a:off x="0" y="1047190"/>
          <a:ext cx="7718775" cy="83643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9693D9-F2C9-415B-88D7-E7D08444C664}">
      <dsp:nvSpPr>
        <dsp:cNvPr id="0" name=""/>
        <dsp:cNvSpPr/>
      </dsp:nvSpPr>
      <dsp:spPr>
        <a:xfrm>
          <a:off x="253020" y="1235387"/>
          <a:ext cx="460037" cy="4600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5FDD85-7366-4B52-A4C8-568A1F62A031}">
      <dsp:nvSpPr>
        <dsp:cNvPr id="0" name=""/>
        <dsp:cNvSpPr/>
      </dsp:nvSpPr>
      <dsp:spPr>
        <a:xfrm>
          <a:off x="966078" y="1047190"/>
          <a:ext cx="6752696" cy="8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2" tIns="88522" rIns="88522" bIns="88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100" kern="1200" dirty="0"/>
            <a:t>Verständnis systematischer Zusammenhänge Mensch-Umwelt Beziehungen</a:t>
          </a:r>
          <a:endParaRPr lang="en-US" sz="2100" kern="1200" dirty="0"/>
        </a:p>
      </dsp:txBody>
      <dsp:txXfrm>
        <a:off x="966078" y="1047190"/>
        <a:ext cx="6752696" cy="836431"/>
      </dsp:txXfrm>
    </dsp:sp>
    <dsp:sp modelId="{03809CF3-BD2E-45D8-8350-42472F79A6AC}">
      <dsp:nvSpPr>
        <dsp:cNvPr id="0" name=""/>
        <dsp:cNvSpPr/>
      </dsp:nvSpPr>
      <dsp:spPr>
        <a:xfrm>
          <a:off x="0" y="2092729"/>
          <a:ext cx="7718775" cy="83643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2C1E44-286A-4AFC-88D3-9DA05F2D3FBA}">
      <dsp:nvSpPr>
        <dsp:cNvPr id="0" name=""/>
        <dsp:cNvSpPr/>
      </dsp:nvSpPr>
      <dsp:spPr>
        <a:xfrm>
          <a:off x="253020" y="2280927"/>
          <a:ext cx="460037" cy="4600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56DF18-9513-49D0-8B49-5D5F207A99BB}">
      <dsp:nvSpPr>
        <dsp:cNvPr id="0" name=""/>
        <dsp:cNvSpPr/>
      </dsp:nvSpPr>
      <dsp:spPr>
        <a:xfrm>
          <a:off x="966078" y="2092729"/>
          <a:ext cx="6752696" cy="8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2" tIns="88522" rIns="88522" bIns="88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100" kern="1200" dirty="0"/>
            <a:t>Bestärkung eigene Entscheidungen zu nachhaltigem Handeln zu</a:t>
          </a:r>
          <a:endParaRPr lang="en-US" sz="2100" kern="1200" dirty="0"/>
        </a:p>
      </dsp:txBody>
      <dsp:txXfrm>
        <a:off x="966078" y="2092729"/>
        <a:ext cx="6752696" cy="836431"/>
      </dsp:txXfrm>
    </dsp:sp>
    <dsp:sp modelId="{80BB0E64-5B7A-40F2-9056-3726CE4C8844}">
      <dsp:nvSpPr>
        <dsp:cNvPr id="0" name=""/>
        <dsp:cNvSpPr/>
      </dsp:nvSpPr>
      <dsp:spPr>
        <a:xfrm>
          <a:off x="0" y="3138269"/>
          <a:ext cx="7718775" cy="836431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ECA3A7-AEEF-4D2A-8EB4-574B177B1121}">
      <dsp:nvSpPr>
        <dsp:cNvPr id="0" name=""/>
        <dsp:cNvSpPr/>
      </dsp:nvSpPr>
      <dsp:spPr>
        <a:xfrm>
          <a:off x="253020" y="3326466"/>
          <a:ext cx="460037" cy="46003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30215-5921-4674-A0BA-28D02BB2AE97}">
      <dsp:nvSpPr>
        <dsp:cNvPr id="0" name=""/>
        <dsp:cNvSpPr/>
      </dsp:nvSpPr>
      <dsp:spPr>
        <a:xfrm>
          <a:off x="966078" y="3138269"/>
          <a:ext cx="6752696" cy="8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522" tIns="88522" rIns="88522" bIns="88522" numCol="1" spcCol="1270" anchor="ctr" anchorCtr="0">
          <a:noAutofit/>
        </a:bodyPr>
        <a:lstStyle/>
        <a:p>
          <a:pPr marL="0" lvl="0" indent="0" algn="l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AT" sz="2100" kern="1200" dirty="0"/>
            <a:t>Beitrag zur Transformation der Gesellschaft durch wirksame BNE			</a:t>
          </a:r>
          <a:endParaRPr lang="en-US" sz="2100" kern="1200" dirty="0"/>
        </a:p>
      </dsp:txBody>
      <dsp:txXfrm>
        <a:off x="966078" y="3138269"/>
        <a:ext cx="6752696" cy="8364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33E9FD-E3EF-4BA9-941B-5EE6BD98803F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19EF5-F1BD-4BD5-94CC-8D291255CC4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85800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508C0-F641-43FC-BDFA-B2C331E21073}" type="datetimeFigureOut">
              <a:rPr lang="de-DE" smtClean="0"/>
              <a:t>21.09.2023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FDB56-9EAF-4E3D-8182-DD23449A03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7140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Moderater </a:t>
            </a:r>
            <a:r>
              <a:rPr lang="de-DE" dirty="0" err="1"/>
              <a:t>konstruktivismus</a:t>
            </a:r>
            <a:r>
              <a:rPr lang="de-DE" dirty="0"/>
              <a:t> durch forschend-entdeckendes Lernen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6971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Moderater </a:t>
            </a:r>
            <a:r>
              <a:rPr lang="de-DE" dirty="0" err="1"/>
              <a:t>konstruktivismus</a:t>
            </a:r>
            <a:r>
              <a:rPr lang="de-DE" dirty="0"/>
              <a:t> durch forschend-entdeckendes Lernen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184325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Interdisziplinäres Lernen durch unterschiedliche Forschungsmethoden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dirty="0"/>
              <a:t>Transdisziplinäres Lernen durch Austausch mit Expert*innen auf Augenhöhe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AFDB56-9EAF-4E3D-8182-DD23449A0318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4105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680001" y="3117904"/>
            <a:ext cx="9564969" cy="553998"/>
          </a:xfrm>
        </p:spPr>
        <p:txBody>
          <a:bodyPr wrap="square" lIns="0" tIns="0" rIns="0" bIns="0">
            <a:spAutoFit/>
          </a:bodyPr>
          <a:lstStyle>
            <a:lvl1pPr algn="l">
              <a:defRPr b="1" i="0" baseline="0">
                <a:solidFill>
                  <a:srgbClr val="003B73"/>
                </a:solidFill>
                <a:latin typeface="+mn-lt"/>
                <a:cs typeface="Exo" pitchFamily="50" charset="0"/>
              </a:defRPr>
            </a:lvl1pPr>
          </a:lstStyle>
          <a:p>
            <a:r>
              <a:rPr lang="de-DE" dirty="0"/>
              <a:t>Mastertitel der Präsentation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680000" y="4896001"/>
            <a:ext cx="8534400" cy="307777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000">
                <a:solidFill>
                  <a:srgbClr val="65B22E"/>
                </a:solidFill>
                <a:latin typeface="+mn-lt"/>
                <a:cs typeface="Exo" pitchFamily="50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err="1"/>
              <a:t>ReferentIn</a:t>
            </a:r>
            <a:endParaRPr lang="de-DE" dirty="0"/>
          </a:p>
        </p:txBody>
      </p:sp>
      <p:pic>
        <p:nvPicPr>
          <p:cNvPr id="9" name="Bild 8" descr="Footer_tit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826" y="6058317"/>
            <a:ext cx="12477651" cy="861738"/>
          </a:xfrm>
          <a:prstGeom prst="rect">
            <a:avLst/>
          </a:prstGeom>
        </p:spPr>
      </p:pic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28216540-FE12-4B52-B753-13EB88AA27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21398" y="473571"/>
            <a:ext cx="2619022" cy="96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56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Logo_titelblat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00" y="900000"/>
            <a:ext cx="4445000" cy="1428750"/>
          </a:xfrm>
          <a:prstGeom prst="rect">
            <a:avLst/>
          </a:prstGeom>
        </p:spPr>
      </p:pic>
      <p:pic>
        <p:nvPicPr>
          <p:cNvPr id="9" name="Bild 8" descr="Footer_tite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255" y="6058317"/>
            <a:ext cx="12477651" cy="861738"/>
          </a:xfrm>
          <a:prstGeom prst="rect">
            <a:avLst/>
          </a:prstGeom>
        </p:spPr>
      </p:pic>
      <p:sp>
        <p:nvSpPr>
          <p:cNvPr id="8" name="Untertitel 2"/>
          <p:cNvSpPr txBox="1">
            <a:spLocks/>
          </p:cNvSpPr>
          <p:nvPr userDrawn="1"/>
        </p:nvSpPr>
        <p:spPr>
          <a:xfrm>
            <a:off x="1680000" y="4572000"/>
            <a:ext cx="2790400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i="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CCCA Geschäftsstelle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 err="1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Borkowskigasse</a:t>
            </a: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 4/4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A-1190 Wien</a:t>
            </a:r>
          </a:p>
        </p:txBody>
      </p:sp>
      <p:sp>
        <p:nvSpPr>
          <p:cNvPr id="10" name="Untertitel 2"/>
          <p:cNvSpPr txBox="1">
            <a:spLocks/>
          </p:cNvSpPr>
          <p:nvPr userDrawn="1"/>
        </p:nvSpPr>
        <p:spPr>
          <a:xfrm>
            <a:off x="4779264" y="4572000"/>
            <a:ext cx="2715136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CCCA Servicezentrum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Mozartgasse 12/1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65B22E"/>
                </a:solidFill>
                <a:latin typeface="+mn-lt"/>
                <a:ea typeface="+mn-ea"/>
                <a:cs typeface="Exo" pitchFamily="50" charset="0"/>
              </a:rPr>
              <a:t>A-8010 Graz</a:t>
            </a:r>
          </a:p>
        </p:txBody>
      </p:sp>
      <p:sp>
        <p:nvSpPr>
          <p:cNvPr id="11" name="Untertitel 2"/>
          <p:cNvSpPr txBox="1">
            <a:spLocks/>
          </p:cNvSpPr>
          <p:nvPr userDrawn="1"/>
        </p:nvSpPr>
        <p:spPr>
          <a:xfrm>
            <a:off x="7776000" y="4572909"/>
            <a:ext cx="2790400" cy="723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1600" kern="1200" baseline="0">
                <a:solidFill>
                  <a:srgbClr val="65B22E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b="1" i="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CCCA Datenzentrum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Hohe Warte 38</a:t>
            </a:r>
          </a:p>
          <a:p>
            <a:pPr marL="0" indent="0" algn="l" defTabSz="457200" rtl="0" eaLnBrk="1" latinLnBrk="0" hangingPunct="1">
              <a:lnSpc>
                <a:spcPts val="1600"/>
              </a:lnSpc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</a:pPr>
            <a:r>
              <a:rPr lang="de-DE" sz="1600" kern="1200" baseline="0" dirty="0">
                <a:solidFill>
                  <a:srgbClr val="003B73"/>
                </a:solidFill>
                <a:latin typeface="+mn-lt"/>
                <a:ea typeface="+mn-ea"/>
                <a:cs typeface="Exo" pitchFamily="50" charset="0"/>
              </a:rPr>
              <a:t>A-1190 Wien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1" hasCustomPrompt="1"/>
          </p:nvPr>
        </p:nvSpPr>
        <p:spPr>
          <a:xfrm>
            <a:off x="1677652" y="3420000"/>
            <a:ext cx="5248872" cy="246221"/>
          </a:xfr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rgbClr val="65B22E"/>
                </a:solidFill>
                <a:latin typeface="+mn-lt"/>
              </a:defRPr>
            </a:lvl1pPr>
          </a:lstStyle>
          <a:p>
            <a:pPr lvl="0"/>
            <a:r>
              <a:rPr lang="de-DE" dirty="0" err="1"/>
              <a:t>ReferentIn</a:t>
            </a:r>
            <a:endParaRPr lang="de-DE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677653" y="3708001"/>
            <a:ext cx="3676649" cy="54168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 baseline="0">
                <a:solidFill>
                  <a:srgbClr val="65B22E"/>
                </a:solidFill>
                <a:latin typeface="+mn-lt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referentIn@xx.ac.at</a:t>
            </a:r>
          </a:p>
          <a:p>
            <a:pPr lvl="0"/>
            <a:r>
              <a:rPr lang="de-DE" dirty="0"/>
              <a:t>+43 1 47654/7707</a:t>
            </a:r>
          </a:p>
        </p:txBody>
      </p:sp>
      <p:sp>
        <p:nvSpPr>
          <p:cNvPr id="18" name="Titel 1"/>
          <p:cNvSpPr txBox="1">
            <a:spLocks/>
          </p:cNvSpPr>
          <p:nvPr userDrawn="1"/>
        </p:nvSpPr>
        <p:spPr>
          <a:xfrm>
            <a:off x="1680001" y="2628000"/>
            <a:ext cx="9564969" cy="553998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 baseline="0">
                <a:solidFill>
                  <a:srgbClr val="003B73"/>
                </a:solidFill>
                <a:latin typeface="Exo" pitchFamily="50" charset="0"/>
                <a:ea typeface="+mj-ea"/>
                <a:cs typeface="Exo" pitchFamily="50" charset="0"/>
              </a:defRPr>
            </a:lvl1pPr>
          </a:lstStyle>
          <a:p>
            <a:r>
              <a:rPr lang="de-DE" sz="3600" dirty="0">
                <a:latin typeface="+mn-lt"/>
              </a:rPr>
              <a:t>Danke für Ihre Aufmerksamkeit!</a:t>
            </a:r>
          </a:p>
        </p:txBody>
      </p:sp>
      <p:sp>
        <p:nvSpPr>
          <p:cNvPr id="12" name="Datumsplatzhalter 3"/>
          <p:cNvSpPr txBox="1">
            <a:spLocks/>
          </p:cNvSpPr>
          <p:nvPr userDrawn="1"/>
        </p:nvSpPr>
        <p:spPr>
          <a:xfrm>
            <a:off x="7758331" y="6200587"/>
            <a:ext cx="3000544" cy="365125"/>
          </a:xfrm>
          <a:prstGeom prst="rect">
            <a:avLst/>
          </a:prstGeom>
        </p:spPr>
        <p:txBody>
          <a:bodyPr lIns="0" rIns="0"/>
          <a:lstStyle>
            <a:defPPr>
              <a:defRPr lang="de-DE"/>
            </a:defPPr>
            <a:lvl1pPr marL="0" algn="l" defTabSz="457200" rtl="0" eaLnBrk="1" latinLnBrk="0" hangingPunct="1">
              <a:defRPr sz="1800" b="1" i="0" kern="1200" baseline="0">
                <a:solidFill>
                  <a:schemeClr val="bg1"/>
                </a:solidFill>
                <a:latin typeface="Exo" pitchFamily="50" charset="0"/>
                <a:ea typeface="+mn-ea"/>
                <a:cs typeface="Exo" pitchFamily="50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800" dirty="0">
                <a:latin typeface="+mn-lt"/>
              </a:rPr>
              <a:t>www.ccca.ac.at</a:t>
            </a:r>
          </a:p>
        </p:txBody>
      </p:sp>
    </p:spTree>
    <p:extLst>
      <p:ext uri="{BB962C8B-B14F-4D97-AF65-F5344CB8AC3E}">
        <p14:creationId xmlns:p14="http://schemas.microsoft.com/office/powerpoint/2010/main" val="2339177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3043831"/>
            <a:ext cx="10388928" cy="880261"/>
          </a:xfrm>
        </p:spPr>
        <p:txBody>
          <a:bodyPr/>
          <a:lstStyle>
            <a:lvl1pPr>
              <a:defRPr b="1">
                <a:latin typeface="+mn-lt"/>
              </a:defRPr>
            </a:lvl1pPr>
          </a:lstStyle>
          <a:p>
            <a:r>
              <a:rPr lang="de-DE" dirty="0"/>
              <a:t>Zwischentitel - Format bearbeiten</a:t>
            </a:r>
          </a:p>
        </p:txBody>
      </p:sp>
      <p:pic>
        <p:nvPicPr>
          <p:cNvPr id="4" name="Grafik 3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8151005B-D03B-4C0E-8F0D-FA5AF7B87EE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372001"/>
            <a:ext cx="12278833" cy="485713"/>
          </a:xfrm>
          <a:prstGeom prst="rect">
            <a:avLst/>
          </a:prstGeom>
        </p:spPr>
      </p:pic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1008001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baseline="0" dirty="0">
                <a:latin typeface="+mn-lt"/>
              </a:rPr>
              <a:t> |  Anlass  |   Folie </a:t>
            </a:r>
            <a:fld id="{87D6C239-53C5-8445-A619-57A79740AEDC}" type="slidenum">
              <a:rPr lang="de-DE" sz="1200" baseline="0" smtClean="0">
                <a:latin typeface="+mn-lt"/>
              </a:rPr>
              <a:pPr/>
              <a:t>‹Nr.›</a:t>
            </a:fld>
            <a:r>
              <a:rPr lang="de-DE" sz="1200" baseline="0" dirty="0">
                <a:latin typeface="+mn-lt"/>
              </a:rPr>
              <a:t>  </a:t>
            </a:r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1008001" y="1440000"/>
            <a:ext cx="10291700" cy="553998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1" i="0">
                <a:solidFill>
                  <a:srgbClr val="003B73"/>
                </a:solidFill>
                <a:latin typeface="+mn-lt"/>
                <a:cs typeface="Exo" pitchFamily="50" charset="0"/>
              </a:defRPr>
            </a:lvl1pPr>
          </a:lstStyle>
          <a:p>
            <a:r>
              <a:rPr lang="de-DE" dirty="0"/>
              <a:t>CCCA – Seitentitel bearbeiten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1008001" y="2268000"/>
            <a:ext cx="10291700" cy="3976352"/>
          </a:xfrm>
        </p:spPr>
        <p:txBody>
          <a:bodyPr lIns="0" rIns="0"/>
          <a:lstStyle>
            <a:lvl1pPr marL="358775" indent="-358775"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>
                <a:solidFill>
                  <a:srgbClr val="003B73"/>
                </a:solidFill>
                <a:latin typeface="+mn-lt"/>
              </a:defRPr>
            </a:lvl1pPr>
            <a:lvl2pPr marL="715963" indent="-357188"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>
                <a:solidFill>
                  <a:srgbClr val="003B73"/>
                </a:solidFill>
                <a:latin typeface="+mn-lt"/>
              </a:defRPr>
            </a:lvl2pPr>
            <a:lvl3pPr marL="1074738" indent="-358775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>
                <a:solidFill>
                  <a:srgbClr val="003B73"/>
                </a:solidFill>
                <a:latin typeface="+mn-lt"/>
              </a:defRPr>
            </a:lvl3pPr>
            <a:lvl4pPr marL="1433513" indent="-358775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>
                <a:solidFill>
                  <a:srgbClr val="003B73"/>
                </a:solidFill>
                <a:latin typeface="+mn-lt"/>
              </a:defRPr>
            </a:lvl4pPr>
            <a:lvl5pPr marL="1790700" indent="-357188"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>
                <a:solidFill>
                  <a:srgbClr val="003B73"/>
                </a:solidFill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9" name="Grafik 8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A8F241B1-05AE-4F8B-8E0F-5B9F557D05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8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1440000"/>
            <a:ext cx="10388928" cy="87212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de-DE" dirty="0"/>
              <a:t>Zwei Spalten - Titel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08000" y="2628000"/>
            <a:ext cx="4988517" cy="639762"/>
          </a:xfrm>
        </p:spPr>
        <p:txBody>
          <a:bodyPr anchor="t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8000" y="3549594"/>
            <a:ext cx="4988517" cy="25765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2646596"/>
            <a:ext cx="5203561" cy="639762"/>
          </a:xfrm>
        </p:spPr>
        <p:txBody>
          <a:bodyPr anchor="t"/>
          <a:lstStyle>
            <a:lvl1pPr marL="0" indent="0">
              <a:buNone/>
              <a:defRPr sz="2400" b="1"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3549593"/>
            <a:ext cx="5203561" cy="257657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Grafik 7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80D14CD-1A79-44CB-8B85-4B60253043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41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(Head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008000" y="1440000"/>
            <a:ext cx="1001988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008000" y="5707028"/>
            <a:ext cx="10019885" cy="465172"/>
          </a:xfrm>
        </p:spPr>
        <p:txBody>
          <a:bodyPr/>
          <a:lstStyle>
            <a:lvl1pPr marL="0" indent="0">
              <a:buNone/>
              <a:defRPr sz="1400">
                <a:latin typeface="+mn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pic>
        <p:nvPicPr>
          <p:cNvPr id="5" name="Grafik 4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BB123329-A408-4C12-B366-C80C5DD44C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233" y="596984"/>
            <a:ext cx="1859519" cy="686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pitel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3043831"/>
            <a:ext cx="10388928" cy="880261"/>
          </a:xfrm>
        </p:spPr>
        <p:txBody>
          <a:bodyPr/>
          <a:lstStyle/>
          <a:p>
            <a:r>
              <a:rPr lang="de-DE" dirty="0"/>
              <a:t>Zwischentitel - Format bearbeiten</a:t>
            </a:r>
          </a:p>
        </p:txBody>
      </p:sp>
      <p:sp>
        <p:nvSpPr>
          <p:cNvPr id="7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8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25663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Inhalt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1" y="756000"/>
            <a:ext cx="10291700" cy="553998"/>
          </a:xfrm>
        </p:spPr>
        <p:txBody>
          <a:bodyPr wrap="square" lIns="0" tIns="0" rIns="0" bIns="0" anchor="t">
            <a:spAutoFit/>
          </a:bodyPr>
          <a:lstStyle>
            <a:lvl1pPr algn="l">
              <a:defRPr sz="3600" b="1" i="0">
                <a:solidFill>
                  <a:srgbClr val="003B73"/>
                </a:solidFill>
                <a:latin typeface="Exo" pitchFamily="50" charset="0"/>
                <a:cs typeface="Exo" pitchFamily="50" charset="0"/>
              </a:defRPr>
            </a:lvl1pPr>
          </a:lstStyle>
          <a:p>
            <a:r>
              <a:rPr lang="de-DE" dirty="0"/>
              <a:t>CCCA – Seitentitel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008001" y="1584001"/>
            <a:ext cx="10291700" cy="4284207"/>
          </a:xfrm>
        </p:spPr>
        <p:txBody>
          <a:bodyPr lIns="0" rIns="0"/>
          <a:lstStyle>
            <a:lvl1pPr marL="357188" indent="-357188">
              <a:buClr>
                <a:srgbClr val="65B22E"/>
              </a:buClr>
              <a:buFont typeface="+mj-lt"/>
              <a:buAutoNum type="arabicPeriod"/>
              <a:defRPr sz="2400">
                <a:solidFill>
                  <a:srgbClr val="003B73"/>
                </a:solidFill>
                <a:latin typeface="+mn-lt"/>
              </a:defRPr>
            </a:lvl1pPr>
            <a:lvl2pPr marL="715963" indent="-358775">
              <a:buClr>
                <a:srgbClr val="009EEE"/>
              </a:buClr>
              <a:buFont typeface="+mj-lt"/>
              <a:buAutoNum type="arabicPeriod"/>
              <a:defRPr sz="2000">
                <a:solidFill>
                  <a:srgbClr val="003B73"/>
                </a:solidFill>
                <a:latin typeface="+mn-lt"/>
              </a:defRPr>
            </a:lvl2pPr>
            <a:lvl3pPr marL="1073150" indent="-357188">
              <a:buFont typeface="+mj-lt"/>
              <a:buAutoNum type="arabicPeriod"/>
              <a:defRPr sz="2000">
                <a:solidFill>
                  <a:srgbClr val="003B73"/>
                </a:solidFill>
                <a:latin typeface="+mn-lt"/>
              </a:defRPr>
            </a:lvl3pPr>
            <a:lvl4pPr marL="1431925" indent="-358775">
              <a:buFont typeface="+mj-lt"/>
              <a:buAutoNum type="arabicPeriod"/>
              <a:defRPr sz="1800">
                <a:solidFill>
                  <a:srgbClr val="003B73"/>
                </a:solidFill>
                <a:latin typeface="+mn-lt"/>
              </a:defRPr>
            </a:lvl4pPr>
            <a:lvl5pPr marL="1789113" indent="-357188">
              <a:buFont typeface="+mj-lt"/>
              <a:buAutoNum type="arabicPeriod"/>
              <a:defRPr sz="1800">
                <a:solidFill>
                  <a:srgbClr val="003B73"/>
                </a:solidFill>
                <a:latin typeface="+mn-lt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0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3747200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 (Footer-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008000" y="756000"/>
            <a:ext cx="10388928" cy="87212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Zwei Spalten - Titel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1008000" y="1813874"/>
            <a:ext cx="4988517" cy="63976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1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008000" y="2727326"/>
            <a:ext cx="4988517" cy="32076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813874"/>
            <a:ext cx="5203561" cy="639762"/>
          </a:xfrm>
        </p:spPr>
        <p:txBody>
          <a:bodyPr anchor="t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dirty="0"/>
              <a:t>Überschrift 2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8" y="2727326"/>
            <a:ext cx="5203561" cy="320765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pic>
        <p:nvPicPr>
          <p:cNvPr id="8" name="Bild 7" descr="Footer_conte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009680"/>
            <a:ext cx="12278833" cy="848320"/>
          </a:xfrm>
          <a:prstGeom prst="rect">
            <a:avLst/>
          </a:prstGeom>
        </p:spPr>
      </p:pic>
      <p:sp>
        <p:nvSpPr>
          <p:cNvPr id="9" name="Fußzeilenplatzhalter 4"/>
          <p:cNvSpPr txBox="1">
            <a:spLocks/>
          </p:cNvSpPr>
          <p:nvPr userDrawn="1"/>
        </p:nvSpPr>
        <p:spPr>
          <a:xfrm>
            <a:off x="2809876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 err="1">
                <a:latin typeface="+mn-lt"/>
              </a:rPr>
              <a:t>AutorIn</a:t>
            </a:r>
            <a:r>
              <a:rPr lang="de-DE" sz="1200" dirty="0">
                <a:latin typeface="+mn-lt"/>
              </a:rPr>
              <a:t> |  Anlass 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11" name="Datumsplatzhalter 3"/>
          <p:cNvSpPr txBox="1">
            <a:spLocks/>
          </p:cNvSpPr>
          <p:nvPr userDrawn="1"/>
        </p:nvSpPr>
        <p:spPr>
          <a:xfrm>
            <a:off x="10319999" y="6408001"/>
            <a:ext cx="13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457200" rtl="0" eaLnBrk="1" latinLnBrk="0" hangingPunct="1">
              <a:defRPr sz="1200" b="0" i="0" kern="1200">
                <a:solidFill>
                  <a:schemeClr val="bg1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Exo" pitchFamily="50" charset="0"/>
              </a:rPr>
              <a:t>09.02.14</a:t>
            </a:r>
          </a:p>
        </p:txBody>
      </p:sp>
    </p:spTree>
    <p:extLst>
      <p:ext uri="{BB962C8B-B14F-4D97-AF65-F5344CB8AC3E}">
        <p14:creationId xmlns:p14="http://schemas.microsoft.com/office/powerpoint/2010/main" val="1962908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600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59" y="6372001"/>
            <a:ext cx="12278833" cy="485713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000" y="756000"/>
            <a:ext cx="10388928" cy="1143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08000" y="2160000"/>
            <a:ext cx="10388928" cy="39768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Fußzeilenplatzhalter 4"/>
          <p:cNvSpPr txBox="1">
            <a:spLocks/>
          </p:cNvSpPr>
          <p:nvPr userDrawn="1"/>
        </p:nvSpPr>
        <p:spPr>
          <a:xfrm>
            <a:off x="1008001" y="6408001"/>
            <a:ext cx="5173209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457200" rtl="0" eaLnBrk="1" latinLnBrk="0" hangingPunct="1">
              <a:defRPr sz="1200" b="0" i="0" kern="1200" baseline="0">
                <a:solidFill>
                  <a:srgbClr val="FFFFFF"/>
                </a:solidFill>
                <a:latin typeface="Exo Regular"/>
                <a:ea typeface="+mn-ea"/>
                <a:cs typeface="Exo Regular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latin typeface="+mn-lt"/>
              </a:rPr>
              <a:t>Irina Heitmann, Barbara König |  </a:t>
            </a:r>
            <a:r>
              <a:rPr lang="de-DE" sz="1200" dirty="0" err="1">
                <a:latin typeface="+mn-lt"/>
              </a:rPr>
              <a:t>mAc</a:t>
            </a:r>
            <a:r>
              <a:rPr lang="de-DE" sz="1200" dirty="0">
                <a:latin typeface="+mn-lt"/>
              </a:rPr>
              <a:t> |   Folie </a:t>
            </a:r>
            <a:fld id="{87D6C239-53C5-8445-A619-57A79740AEDC}" type="slidenum">
              <a:rPr lang="de-DE" sz="1200" smtClean="0">
                <a:latin typeface="+mn-lt"/>
              </a:rPr>
              <a:pPr/>
              <a:t>‹Nr.›</a:t>
            </a:fld>
            <a:r>
              <a:rPr lang="de-DE" sz="1200" dirty="0">
                <a:latin typeface="+mn-lt"/>
              </a:rPr>
              <a:t> 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5BE9B33-59DC-477A-BA1B-E87E8AF6C8EE}"/>
              </a:ext>
            </a:extLst>
          </p:cNvPr>
          <p:cNvSpPr txBox="1"/>
          <p:nvPr userDrawn="1"/>
        </p:nvSpPr>
        <p:spPr>
          <a:xfrm>
            <a:off x="10676012" y="6496127"/>
            <a:ext cx="17936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9D28B4C5-248C-4EC6-A6A3-A5195ECAC081}" type="datetime1">
              <a:rPr lang="de-AT" sz="1200" b="0" i="0" kern="1200" baseline="0" smtClean="0">
                <a:solidFill>
                  <a:srgbClr val="FFFFFF"/>
                </a:solidFill>
                <a:latin typeface="+mn-lt"/>
                <a:ea typeface="+mn-ea"/>
              </a:rPr>
              <a:t>21.09.2023</a:t>
            </a:fld>
            <a:endParaRPr lang="de-AT" sz="1200" b="0" i="0" kern="1200" baseline="0" dirty="0">
              <a:solidFill>
                <a:srgbClr val="FFFFFF"/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629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3" r:id="rId4"/>
    <p:sldLayoutId id="2147483657" r:id="rId5"/>
    <p:sldLayoutId id="2147483662" r:id="rId6"/>
    <p:sldLayoutId id="2147483650" r:id="rId7"/>
    <p:sldLayoutId id="2147483663" r:id="rId8"/>
    <p:sldLayoutId id="2147483655" r:id="rId9"/>
    <p:sldLayoutId id="2147483664" r:id="rId10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1" i="0" kern="1200">
          <a:solidFill>
            <a:srgbClr val="003B73"/>
          </a:solidFill>
          <a:latin typeface="+mn-lt"/>
          <a:ea typeface="+mj-ea"/>
          <a:cs typeface="Exo" pitchFamily="50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65B22E"/>
        </a:buClr>
        <a:buSzPct val="100000"/>
        <a:buFont typeface="Calibri" panose="020F0502020204030204" pitchFamily="34" charset="0"/>
        <a:buChar char="›"/>
        <a:defRPr sz="2400" kern="1200">
          <a:solidFill>
            <a:srgbClr val="003B73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9EEE"/>
        </a:buClr>
        <a:buSzPct val="100000"/>
        <a:buFont typeface="Calibri" panose="020F0502020204030204" pitchFamily="34" charset="0"/>
        <a:buChar char="›"/>
        <a:defRPr sz="2000" kern="1200">
          <a:solidFill>
            <a:srgbClr val="003B73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003B73"/>
        </a:buClr>
        <a:buSzPct val="100000"/>
        <a:buFont typeface="Calibri" panose="020F0502020204030204" pitchFamily="34" charset="0"/>
        <a:buChar char="›"/>
        <a:defRPr sz="2000" kern="1200">
          <a:solidFill>
            <a:srgbClr val="003B73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SzPct val="100000"/>
        <a:buFont typeface="Calibri" panose="020F0502020204030204" pitchFamily="34" charset="0"/>
        <a:buChar char="›"/>
        <a:defRPr sz="1800" kern="1200">
          <a:solidFill>
            <a:srgbClr val="003B73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003B73"/>
        </a:buClr>
        <a:buSzPct val="100000"/>
        <a:buFont typeface="Calibri" panose="020F0502020204030204" pitchFamily="34" charset="0"/>
        <a:buChar char="›"/>
        <a:defRPr sz="1800" kern="1200">
          <a:solidFill>
            <a:srgbClr val="003B73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Relationship Id="rId9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08365" y="2387910"/>
            <a:ext cx="8706436" cy="1077218"/>
          </a:xfrm>
        </p:spPr>
        <p:txBody>
          <a:bodyPr/>
          <a:lstStyle/>
          <a:p>
            <a:r>
              <a:rPr lang="de-DE" sz="4400" dirty="0"/>
              <a:t>Klimawochen</a:t>
            </a:r>
            <a:br>
              <a:rPr lang="de-DE" sz="4400" dirty="0"/>
            </a:br>
            <a:r>
              <a:rPr lang="de-DE" sz="2600" dirty="0"/>
              <a:t>Klimawandel hautnah: entdecken, erforschen, erleben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08365" y="3918123"/>
            <a:ext cx="8076435" cy="677108"/>
          </a:xfrm>
        </p:spPr>
        <p:txBody>
          <a:bodyPr/>
          <a:lstStyle/>
          <a:p>
            <a:r>
              <a:rPr lang="de-DE" dirty="0"/>
              <a:t>Irina Heitmann - UIBK</a:t>
            </a:r>
          </a:p>
          <a:p>
            <a:r>
              <a:rPr lang="de-DE" dirty="0"/>
              <a:t>Barbara König - BOKU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34E2E03-DFBF-461A-8ABF-D6F64C49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600" y="5080563"/>
            <a:ext cx="7660800" cy="86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85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8924C-756F-411D-8868-180ED88D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036" y="756509"/>
            <a:ext cx="10388928" cy="872120"/>
          </a:xfrm>
        </p:spPr>
        <p:txBody>
          <a:bodyPr/>
          <a:lstStyle/>
          <a:p>
            <a:r>
              <a:rPr lang="de-AT" dirty="0"/>
              <a:t>Klimawochen im urbanen Raum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1FD672E-3EEC-47FF-A2F3-2528C74A7190}"/>
              </a:ext>
            </a:extLst>
          </p:cNvPr>
          <p:cNvSpPr txBox="1">
            <a:spLocks/>
          </p:cNvSpPr>
          <p:nvPr/>
        </p:nvSpPr>
        <p:spPr>
          <a:xfrm>
            <a:off x="1184589" y="1434656"/>
            <a:ext cx="7718775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3B73"/>
                </a:solidFill>
                <a:latin typeface="+mn-lt"/>
                <a:ea typeface="+mj-ea"/>
                <a:cs typeface="Exo" pitchFamily="50" charset="0"/>
              </a:defRPr>
            </a:lvl1pPr>
          </a:lstStyle>
          <a:p>
            <a:r>
              <a:rPr lang="de-DE" sz="3200" dirty="0"/>
              <a:t>Formate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6283373-1E4C-442B-9E38-DE0C12CFAF91}"/>
              </a:ext>
            </a:extLst>
          </p:cNvPr>
          <p:cNvSpPr txBox="1">
            <a:spLocks/>
          </p:cNvSpPr>
          <p:nvPr/>
        </p:nvSpPr>
        <p:spPr>
          <a:xfrm>
            <a:off x="702563" y="2054094"/>
            <a:ext cx="4988307" cy="3976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Hitze in der Stadt</a:t>
            </a:r>
          </a:p>
          <a:p>
            <a:r>
              <a:rPr lang="de-DE" sz="2800" dirty="0"/>
              <a:t>Begrünung in der Stadt, Bäche in der Stadt</a:t>
            </a:r>
          </a:p>
          <a:p>
            <a:r>
              <a:rPr lang="de-DE" sz="2800" dirty="0"/>
              <a:t>Wasser(</a:t>
            </a:r>
            <a:r>
              <a:rPr lang="de-DE" sz="2800" dirty="0" err="1"/>
              <a:t>entsorgung</a:t>
            </a:r>
            <a:r>
              <a:rPr lang="de-DE" sz="2800" dirty="0"/>
              <a:t>) und Klimawandel</a:t>
            </a:r>
          </a:p>
          <a:p>
            <a:r>
              <a:rPr lang="de-DE" sz="2800" dirty="0"/>
              <a:t>Wie entstehen Lebensmittel (City Farm)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8AF1F6DD-5D11-4917-829E-B6B59EB0E067}"/>
              </a:ext>
            </a:extLst>
          </p:cNvPr>
          <p:cNvSpPr txBox="1">
            <a:spLocks/>
          </p:cNvSpPr>
          <p:nvPr/>
        </p:nvSpPr>
        <p:spPr>
          <a:xfrm>
            <a:off x="6368718" y="1746343"/>
            <a:ext cx="5407646" cy="1627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Begleitung durch </a:t>
            </a:r>
            <a:r>
              <a:rPr lang="de-DE" dirty="0" err="1"/>
              <a:t>Klimabuddies</a:t>
            </a:r>
            <a:r>
              <a:rPr lang="de-DE" dirty="0"/>
              <a:t> - Studierende des Lehramts Biologie (</a:t>
            </a:r>
            <a:r>
              <a:rPr lang="de-DE" dirty="0" err="1"/>
              <a:t>UniWien</a:t>
            </a:r>
            <a:r>
              <a:rPr lang="de-DE" dirty="0"/>
              <a:t>)</a:t>
            </a:r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164DE674-4EC1-4D30-B92C-EBE0D7EAC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71248" y="5710565"/>
            <a:ext cx="3741388" cy="639762"/>
          </a:xfrm>
        </p:spPr>
        <p:txBody>
          <a:bodyPr>
            <a:noAutofit/>
          </a:bodyPr>
          <a:lstStyle/>
          <a:p>
            <a:r>
              <a:rPr lang="de-AT" sz="2000" dirty="0"/>
              <a:t>Renaturierung </a:t>
            </a:r>
            <a:br>
              <a:rPr lang="de-AT" sz="2000" dirty="0"/>
            </a:br>
            <a:r>
              <a:rPr lang="de-AT" sz="2000" dirty="0" err="1"/>
              <a:t>Liesingbach</a:t>
            </a:r>
            <a:endParaRPr lang="de-AT" sz="2000" dirty="0"/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0FFE2669-0BB0-4A11-A28D-BAD2996262B1}"/>
              </a:ext>
            </a:extLst>
          </p:cNvPr>
          <p:cNvSpPr txBox="1">
            <a:spLocks/>
          </p:cNvSpPr>
          <p:nvPr/>
        </p:nvSpPr>
        <p:spPr>
          <a:xfrm>
            <a:off x="6368718" y="5710565"/>
            <a:ext cx="3741388" cy="6397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None/>
              <a:defRPr sz="2400" b="1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None/>
              <a:defRPr sz="2000" b="1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800" b="1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None/>
              <a:defRPr sz="1600" b="1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None/>
              <a:defRPr sz="1600" b="1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2000" dirty="0"/>
              <a:t>Lebensmittel erleben</a:t>
            </a:r>
          </a:p>
        </p:txBody>
      </p:sp>
      <p:pic>
        <p:nvPicPr>
          <p:cNvPr id="17" name="Inhaltsplatzhalter 16">
            <a:extLst>
              <a:ext uri="{FF2B5EF4-FFF2-40B4-BE49-F238E27FC236}">
                <a16:creationId xmlns:a16="http://schemas.microsoft.com/office/drawing/2014/main" id="{6ED67283-848D-4F8B-A509-6F5531E8B5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171248" y="3020259"/>
            <a:ext cx="1932384" cy="2576513"/>
          </a:xfr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078E10EA-9C6D-4467-852C-2A669C3E76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808" t="26667" r="13269" b="15352"/>
          <a:stretch/>
        </p:blipFill>
        <p:spPr>
          <a:xfrm>
            <a:off x="6463033" y="3020260"/>
            <a:ext cx="2030368" cy="257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317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538924C-756F-411D-8868-180ED88DC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6036" y="314037"/>
            <a:ext cx="10388928" cy="1230262"/>
          </a:xfrm>
        </p:spPr>
        <p:txBody>
          <a:bodyPr>
            <a:normAutofit/>
          </a:bodyPr>
          <a:lstStyle/>
          <a:p>
            <a:r>
              <a:rPr lang="de-AT" dirty="0"/>
              <a:t>Klimawochen </a:t>
            </a:r>
            <a:br>
              <a:rPr lang="de-AT" dirty="0"/>
            </a:br>
            <a:r>
              <a:rPr lang="de-AT" dirty="0"/>
              <a:t>Hitze und Trockenheit in Ostösterreich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B1FD672E-3EEC-47FF-A2F3-2528C74A7190}"/>
              </a:ext>
            </a:extLst>
          </p:cNvPr>
          <p:cNvSpPr txBox="1">
            <a:spLocks/>
          </p:cNvSpPr>
          <p:nvPr/>
        </p:nvSpPr>
        <p:spPr>
          <a:xfrm>
            <a:off x="757347" y="1687160"/>
            <a:ext cx="7718775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3B73"/>
                </a:solidFill>
                <a:latin typeface="+mn-lt"/>
                <a:ea typeface="+mj-ea"/>
                <a:cs typeface="Exo" pitchFamily="50" charset="0"/>
              </a:defRPr>
            </a:lvl1pPr>
          </a:lstStyle>
          <a:p>
            <a:r>
              <a:rPr lang="de-DE" sz="3200" dirty="0"/>
              <a:t>Formate</a:t>
            </a:r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66283373-1E4C-442B-9E38-DE0C12CFAF91}"/>
              </a:ext>
            </a:extLst>
          </p:cNvPr>
          <p:cNvSpPr txBox="1">
            <a:spLocks/>
          </p:cNvSpPr>
          <p:nvPr/>
        </p:nvSpPr>
        <p:spPr>
          <a:xfrm>
            <a:off x="311209" y="2268000"/>
            <a:ext cx="4305526" cy="3976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Nationalpark Neusiedler See Seewinkel</a:t>
            </a:r>
          </a:p>
          <a:p>
            <a:pPr lvl="1"/>
            <a:r>
              <a:rPr lang="de-DE" sz="2400" dirty="0"/>
              <a:t>Klimawandel u. Neusiedler See</a:t>
            </a:r>
          </a:p>
          <a:p>
            <a:pPr lvl="1"/>
            <a:r>
              <a:rPr lang="de-DE" sz="2400" dirty="0"/>
              <a:t>Klimawandel u. Salzlacken</a:t>
            </a:r>
          </a:p>
          <a:p>
            <a:pPr lvl="1"/>
            <a:r>
              <a:rPr lang="de-DE" sz="2400" dirty="0"/>
              <a:t>Klimawandel u. Vogelzug</a:t>
            </a:r>
          </a:p>
          <a:p>
            <a:pPr lvl="1"/>
            <a:r>
              <a:rPr lang="de-DE" sz="2400" dirty="0"/>
              <a:t>Klimawandel u. Tourismus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BDB10A3-457F-4F57-868A-47E5E1803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19078" y="5508533"/>
            <a:ext cx="1997333" cy="592958"/>
          </a:xfrm>
          <a:prstGeom prst="rect">
            <a:avLst/>
          </a:prstGeom>
        </p:spPr>
      </p:pic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C9CA8078-5755-4970-AF44-24300A43D7B5}"/>
              </a:ext>
            </a:extLst>
          </p:cNvPr>
          <p:cNvSpPr txBox="1">
            <a:spLocks/>
          </p:cNvSpPr>
          <p:nvPr/>
        </p:nvSpPr>
        <p:spPr>
          <a:xfrm>
            <a:off x="4470333" y="2271462"/>
            <a:ext cx="4305526" cy="3976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Botanischer Garten Wien</a:t>
            </a:r>
            <a:br>
              <a:rPr lang="de-DE" sz="2800" dirty="0"/>
            </a:br>
            <a:endParaRPr lang="de-DE" sz="2800" dirty="0"/>
          </a:p>
          <a:p>
            <a:pPr lvl="1"/>
            <a:r>
              <a:rPr lang="de-DE" sz="2400" dirty="0"/>
              <a:t>Phänologie</a:t>
            </a:r>
          </a:p>
          <a:p>
            <a:pPr lvl="1"/>
            <a:r>
              <a:rPr lang="de-DE" sz="2400" dirty="0"/>
              <a:t>Pannonische Pflanzenwelt</a:t>
            </a:r>
          </a:p>
          <a:p>
            <a:pPr lvl="1"/>
            <a:r>
              <a:rPr lang="de-DE" sz="2400" dirty="0"/>
              <a:t>Biodiversität</a:t>
            </a:r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B9FE64BE-B242-4ADC-BB5D-2B8C729237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40"/>
          <a:stretch/>
        </p:blipFill>
        <p:spPr>
          <a:xfrm>
            <a:off x="5413252" y="5331268"/>
            <a:ext cx="2419688" cy="954412"/>
          </a:xfrm>
          <a:prstGeom prst="rect">
            <a:avLst/>
          </a:prstGeom>
        </p:spPr>
      </p:pic>
      <p:sp>
        <p:nvSpPr>
          <p:cNvPr id="27" name="Inhaltsplatzhalter 2">
            <a:extLst>
              <a:ext uri="{FF2B5EF4-FFF2-40B4-BE49-F238E27FC236}">
                <a16:creationId xmlns:a16="http://schemas.microsoft.com/office/drawing/2014/main" id="{F9EADA42-76C0-4EFB-8499-BD309C0A8EA1}"/>
              </a:ext>
            </a:extLst>
          </p:cNvPr>
          <p:cNvSpPr txBox="1">
            <a:spLocks/>
          </p:cNvSpPr>
          <p:nvPr/>
        </p:nvSpPr>
        <p:spPr>
          <a:xfrm>
            <a:off x="9365673" y="2636980"/>
            <a:ext cx="2515118" cy="2346037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dirty="0"/>
              <a:t>Begleitung durch </a:t>
            </a:r>
            <a:r>
              <a:rPr lang="de-DE" dirty="0" err="1"/>
              <a:t>Klimabuddies</a:t>
            </a:r>
            <a:r>
              <a:rPr lang="de-DE" dirty="0"/>
              <a:t> - Studierende des Lehramts Biologie (</a:t>
            </a:r>
            <a:r>
              <a:rPr lang="de-DE" dirty="0" err="1"/>
              <a:t>UniWien</a:t>
            </a:r>
            <a:r>
              <a:rPr lang="de-DE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899179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6BBE25A-B23D-4A52-9BCD-D39768F083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1308" y="6003944"/>
            <a:ext cx="7968656" cy="639762"/>
          </a:xfrm>
        </p:spPr>
        <p:txBody>
          <a:bodyPr>
            <a:normAutofit/>
          </a:bodyPr>
          <a:lstStyle/>
          <a:p>
            <a:r>
              <a:rPr lang="de-AT" dirty="0"/>
              <a:t>Unterwegs am Neusiedler See und im botanischen Garten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D0CDEF-B960-4970-A648-3CE53741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021387" y="4105024"/>
            <a:ext cx="2170198" cy="162764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F87E00-790E-4F6D-913D-0C5916B92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355" y="1419225"/>
            <a:ext cx="2861820" cy="214636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281655D-DFEE-4BA8-BA65-2FF13E03C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6796" y="3833746"/>
            <a:ext cx="2861820" cy="214636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480BBF59-7B84-48A4-B9A7-481118B240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494" y="1430846"/>
            <a:ext cx="2861820" cy="214636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57F9EF9-9759-4084-AC19-9E61E9EC697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3974"/>
          <a:stretch/>
        </p:blipFill>
        <p:spPr>
          <a:xfrm>
            <a:off x="806449" y="3833749"/>
            <a:ext cx="1603376" cy="214636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D51C3BBE-3187-4227-B006-E48042960B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3871" y="3833745"/>
            <a:ext cx="2861820" cy="214636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5116A3FD-155E-4CFF-970C-BBBD0FC774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7047790" y="1697689"/>
            <a:ext cx="2134744" cy="160105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A5573FE-4331-4B9E-BD56-F5568F6A10A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9022915" y="1688975"/>
            <a:ext cx="2157986" cy="161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1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00" y="2323153"/>
            <a:ext cx="10388928" cy="1209415"/>
          </a:xfrm>
        </p:spPr>
        <p:txBody>
          <a:bodyPr>
            <a:normAutofit/>
          </a:bodyPr>
          <a:lstStyle/>
          <a:p>
            <a:r>
              <a:rPr lang="de-AT" dirty="0"/>
              <a:t>Eindrücke von Schüler*innen des </a:t>
            </a:r>
            <a:br>
              <a:rPr lang="de-AT" dirty="0"/>
            </a:br>
            <a:r>
              <a:rPr lang="de-AT" dirty="0"/>
              <a:t>Gymnasiums Wolfgarten der Diözese Eisenstadt</a:t>
            </a:r>
          </a:p>
        </p:txBody>
      </p:sp>
    </p:spTree>
    <p:extLst>
      <p:ext uri="{BB962C8B-B14F-4D97-AF65-F5344CB8AC3E}">
        <p14:creationId xmlns:p14="http://schemas.microsoft.com/office/powerpoint/2010/main" val="1505278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D7D398-8604-1F27-EEFB-18E2A7755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9920" y="465223"/>
            <a:ext cx="7791696" cy="880261"/>
          </a:xfrm>
        </p:spPr>
        <p:txBody>
          <a:bodyPr/>
          <a:lstStyle/>
          <a:p>
            <a:r>
              <a:rPr lang="de-DE" dirty="0"/>
              <a:t>Projektstruktur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2995FC6B-F184-BBA5-F17C-91793B69DE41}"/>
              </a:ext>
            </a:extLst>
          </p:cNvPr>
          <p:cNvGrpSpPr/>
          <p:nvPr/>
        </p:nvGrpSpPr>
        <p:grpSpPr>
          <a:xfrm>
            <a:off x="256674" y="1724407"/>
            <a:ext cx="11678653" cy="2991971"/>
            <a:chOff x="38288" y="2191724"/>
            <a:chExt cx="9105712" cy="2275434"/>
          </a:xfrm>
        </p:grpSpPr>
        <p:pic>
          <p:nvPicPr>
            <p:cNvPr id="3" name="Inhaltsplatzhalter 5">
              <a:extLst>
                <a:ext uri="{FF2B5EF4-FFF2-40B4-BE49-F238E27FC236}">
                  <a16:creationId xmlns:a16="http://schemas.microsoft.com/office/drawing/2014/main" id="{B0181046-213D-3B7D-73DC-CECA781943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299" b="32276"/>
            <a:stretch/>
          </p:blipFill>
          <p:spPr>
            <a:xfrm>
              <a:off x="38288" y="2191724"/>
              <a:ext cx="9105712" cy="2275434"/>
            </a:xfrm>
            <a:prstGeom prst="rect">
              <a:avLst/>
            </a:prstGeom>
            <a:noFill/>
          </p:spPr>
        </p:pic>
        <p:sp>
          <p:nvSpPr>
            <p:cNvPr id="4" name="Ellipse 3">
              <a:extLst>
                <a:ext uri="{FF2B5EF4-FFF2-40B4-BE49-F238E27FC236}">
                  <a16:creationId xmlns:a16="http://schemas.microsoft.com/office/drawing/2014/main" id="{8FDAE5A6-D515-E65A-C6EA-694BA440DC18}"/>
                </a:ext>
              </a:extLst>
            </p:cNvPr>
            <p:cNvSpPr/>
            <p:nvPr/>
          </p:nvSpPr>
          <p:spPr>
            <a:xfrm>
              <a:off x="1527048" y="3289738"/>
              <a:ext cx="749808" cy="3151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" name="Rechteck 4">
            <a:extLst>
              <a:ext uri="{FF2B5EF4-FFF2-40B4-BE49-F238E27FC236}">
                <a16:creationId xmlns:a16="http://schemas.microsoft.com/office/drawing/2014/main" id="{8AA499BF-0533-F82B-EF8C-F632845993F5}"/>
              </a:ext>
            </a:extLst>
          </p:cNvPr>
          <p:cNvSpPr/>
          <p:nvPr/>
        </p:nvSpPr>
        <p:spPr>
          <a:xfrm>
            <a:off x="10302104" y="5319308"/>
            <a:ext cx="18898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/>
              <a:t>Abb.: Karin Oberauer</a:t>
            </a:r>
            <a:endParaRPr lang="de-AT" sz="1100" i="1" dirty="0"/>
          </a:p>
        </p:txBody>
      </p:sp>
    </p:spTree>
    <p:extLst>
      <p:ext uri="{BB962C8B-B14F-4D97-AF65-F5344CB8AC3E}">
        <p14:creationId xmlns:p14="http://schemas.microsoft.com/office/powerpoint/2010/main" val="107162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07" y="1140981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BA974CD-2BA3-4D68-910A-82CC8A3ABD09}"/>
              </a:ext>
            </a:extLst>
          </p:cNvPr>
          <p:cNvSpPr/>
          <p:nvPr/>
        </p:nvSpPr>
        <p:spPr>
          <a:xfrm>
            <a:off x="4045936" y="5822299"/>
            <a:ext cx="67459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/>
              <a:t>Lernen und </a:t>
            </a:r>
            <a:r>
              <a:rPr lang="de-DE" sz="1100" i="1" dirty="0" err="1"/>
              <a:t>Conceptual</a:t>
            </a:r>
            <a:r>
              <a:rPr lang="de-DE" sz="1100" i="1" dirty="0"/>
              <a:t> Change als aktive Prozesse der Konstruktion führen zu veränderten Rollen zwischen Lernenden, Lehrpersonen und Expert*innen, die zu einer transdisziplinären Bildung beitragen (Quelle: Keller 2017)</a:t>
            </a:r>
            <a:endParaRPr lang="de-AT" sz="1100" i="1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C71122E-2184-BC15-940F-FFBBBDF7BC1A}"/>
              </a:ext>
            </a:extLst>
          </p:cNvPr>
          <p:cNvGrpSpPr/>
          <p:nvPr/>
        </p:nvGrpSpPr>
        <p:grpSpPr>
          <a:xfrm>
            <a:off x="946484" y="2051141"/>
            <a:ext cx="9366409" cy="3601444"/>
            <a:chOff x="1879107" y="2218648"/>
            <a:chExt cx="8265685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07" y="2218648"/>
              <a:ext cx="2061182" cy="3003049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E2B382-99FE-41E0-BAE8-0C96CCC1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7631" y="2432301"/>
              <a:ext cx="6267161" cy="2514415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28160" y="3041003"/>
              <a:ext cx="1750037" cy="47324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4" name="Textfeld 3">
            <a:extLst>
              <a:ext uri="{FF2B5EF4-FFF2-40B4-BE49-F238E27FC236}">
                <a16:creationId xmlns:a16="http://schemas.microsoft.com/office/drawing/2014/main" id="{4431C87C-273F-597D-5C46-EB36EB37180B}"/>
              </a:ext>
            </a:extLst>
          </p:cNvPr>
          <p:cNvSpPr txBox="1"/>
          <p:nvPr/>
        </p:nvSpPr>
        <p:spPr>
          <a:xfrm>
            <a:off x="946484" y="1382137"/>
            <a:ext cx="9302818" cy="38779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2800" dirty="0"/>
              <a:t>Gedankenspiel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Du darfst heute lernen, was du willst! </a:t>
            </a:r>
          </a:p>
          <a:p>
            <a:pPr algn="ctr"/>
            <a:r>
              <a:rPr lang="de-DE" sz="2000" dirty="0">
                <a:solidFill>
                  <a:schemeClr val="bg1">
                    <a:lumMod val="85000"/>
                  </a:schemeClr>
                </a:solidFill>
              </a:rPr>
              <a:t>Wie fühlst du dich bei dieser Aufgabe?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A Cool, los geht’s. Ich weiß genau, wie ich starte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B Cool, aber ich bin überfordert. Womit soll ich anfangen?</a:t>
            </a:r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C </a:t>
            </a:r>
            <a:r>
              <a:rPr lang="de-DE" sz="2000" dirty="0" err="1"/>
              <a:t>Hmm</a:t>
            </a:r>
            <a:r>
              <a:rPr lang="de-DE" sz="2000" dirty="0"/>
              <a:t>, ich würde lieber Aufgaben aus dem Schulbuch bearbeiten.</a:t>
            </a:r>
          </a:p>
          <a:p>
            <a:endParaRPr lang="de-DE" sz="2000" dirty="0"/>
          </a:p>
          <a:p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415032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107" y="1140981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BA974CD-2BA3-4D68-910A-82CC8A3ABD09}"/>
              </a:ext>
            </a:extLst>
          </p:cNvPr>
          <p:cNvSpPr/>
          <p:nvPr/>
        </p:nvSpPr>
        <p:spPr>
          <a:xfrm>
            <a:off x="4045936" y="5822299"/>
            <a:ext cx="674598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i="1" dirty="0"/>
              <a:t>Lernen und </a:t>
            </a:r>
            <a:r>
              <a:rPr lang="de-DE" sz="1100" i="1" dirty="0" err="1"/>
              <a:t>Conceptual</a:t>
            </a:r>
            <a:r>
              <a:rPr lang="de-DE" sz="1100" i="1" dirty="0"/>
              <a:t> Change als aktive Prozesse der Konstruktion führen zu veränderten Rollen zwischen Lernenden, Lehrpersonen und Expert*innen, die zu einer transdisziplinären Bildung beitragen (Quelle: Keller 2017)</a:t>
            </a:r>
            <a:endParaRPr lang="de-AT" sz="1100" i="1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8C71122E-2184-BC15-940F-FFBBBDF7BC1A}"/>
              </a:ext>
            </a:extLst>
          </p:cNvPr>
          <p:cNvGrpSpPr/>
          <p:nvPr/>
        </p:nvGrpSpPr>
        <p:grpSpPr>
          <a:xfrm>
            <a:off x="946484" y="2051141"/>
            <a:ext cx="9366409" cy="3601444"/>
            <a:chOff x="1879107" y="2218648"/>
            <a:chExt cx="8265685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07" y="2218648"/>
              <a:ext cx="2061182" cy="3003049"/>
            </a:xfrm>
            <a:prstGeom prst="rect">
              <a:avLst/>
            </a:prstGeom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26E2B382-99FE-41E0-BAE8-0C96CCC1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77631" y="2432301"/>
              <a:ext cx="6267161" cy="2514415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28160" y="3041003"/>
              <a:ext cx="1750037" cy="47324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</p:spTree>
    <p:extLst>
      <p:ext uri="{BB962C8B-B14F-4D97-AF65-F5344CB8AC3E}">
        <p14:creationId xmlns:p14="http://schemas.microsoft.com/office/powerpoint/2010/main" val="4117812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7996EF-2D0C-4381-8FC7-8197574FB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4679" y="1200244"/>
            <a:ext cx="7791696" cy="872120"/>
          </a:xfrm>
        </p:spPr>
        <p:txBody>
          <a:bodyPr/>
          <a:lstStyle/>
          <a:p>
            <a:r>
              <a:rPr lang="de-AT" dirty="0"/>
              <a:t>Theoretische Hintergründe</a:t>
            </a: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78610BA7-D0F6-E3FA-FA26-7771C0BF1F33}"/>
              </a:ext>
            </a:extLst>
          </p:cNvPr>
          <p:cNvGrpSpPr/>
          <p:nvPr/>
        </p:nvGrpSpPr>
        <p:grpSpPr>
          <a:xfrm>
            <a:off x="1049588" y="1992143"/>
            <a:ext cx="2345269" cy="3665613"/>
            <a:chOff x="1879107" y="2218648"/>
            <a:chExt cx="2061182" cy="3003049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DB93AB1-0086-48A8-A85E-2F15A3FE2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6" t="24624" r="86053" b="40574"/>
            <a:stretch/>
          </p:blipFill>
          <p:spPr>
            <a:xfrm>
              <a:off x="1879107" y="2218648"/>
              <a:ext cx="2061182" cy="3003049"/>
            </a:xfrm>
            <a:prstGeom prst="rect">
              <a:avLst/>
            </a:prstGeom>
          </p:spPr>
        </p:pic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0F93308F-76B8-4F57-81E9-B49620716224}"/>
                </a:ext>
              </a:extLst>
            </p:cNvPr>
            <p:cNvSpPr/>
            <p:nvPr/>
          </p:nvSpPr>
          <p:spPr>
            <a:xfrm>
              <a:off x="2034680" y="3559139"/>
              <a:ext cx="1750037" cy="473242"/>
            </a:xfrm>
            <a:prstGeom prst="rect">
              <a:avLst/>
            </a:prstGeom>
            <a:solidFill>
              <a:schemeClr val="accent1">
                <a:alpha val="50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</p:grp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B4FA35D3-4B3A-4317-BA24-E23C39F8F82C}"/>
              </a:ext>
            </a:extLst>
          </p:cNvPr>
          <p:cNvSpPr txBox="1">
            <a:spLocks/>
          </p:cNvSpPr>
          <p:nvPr/>
        </p:nvSpPr>
        <p:spPr>
          <a:xfrm>
            <a:off x="3633093" y="2072364"/>
            <a:ext cx="7433563" cy="383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de-DE" sz="1800" dirty="0"/>
              <a:t>Ein integratives Verständnis der Herausforderungen des 21. Jahrhunderts braucht interdisziplinäre Lernprozesse, die soziale, ökologische und ökonomische Aspekte gleichermaßen und in ihren vielschichtigen Interaktionen berücksichtigen (</a:t>
            </a:r>
            <a:r>
              <a:rPr lang="de-DE" sz="1800" dirty="0" err="1"/>
              <a:t>Woodfork</a:t>
            </a:r>
            <a:r>
              <a:rPr lang="de-DE" sz="1800" dirty="0"/>
              <a:t> &amp; de Mulder 2011)</a:t>
            </a:r>
            <a:br>
              <a:rPr lang="de-DE" sz="1800" dirty="0"/>
            </a:br>
            <a:endParaRPr lang="de-DE" sz="1800" dirty="0"/>
          </a:p>
          <a:p>
            <a:pPr>
              <a:lnSpc>
                <a:spcPct val="100000"/>
              </a:lnSpc>
            </a:pPr>
            <a:r>
              <a:rPr lang="de-DE" sz="1800" dirty="0"/>
              <a:t>Für die Bewältigung der </a:t>
            </a:r>
            <a:r>
              <a:rPr lang="de-DE" sz="1800" i="1" dirty="0"/>
              <a:t>Grand </a:t>
            </a:r>
            <a:r>
              <a:rPr lang="de-DE" sz="1800" i="1" dirty="0" err="1"/>
              <a:t>Challenges</a:t>
            </a:r>
            <a:r>
              <a:rPr lang="de-DE" sz="1800" i="1" dirty="0"/>
              <a:t> </a:t>
            </a:r>
            <a:r>
              <a:rPr lang="de-DE" sz="1800" dirty="0"/>
              <a:t>wird ein transdisziplinärer Zugang als essentiell gesehen (Mertens &amp; </a:t>
            </a:r>
            <a:r>
              <a:rPr lang="de-DE" sz="1800" dirty="0" err="1"/>
              <a:t>Barbian</a:t>
            </a:r>
            <a:r>
              <a:rPr lang="de-DE" sz="1800" dirty="0"/>
              <a:t> 2015). </a:t>
            </a:r>
          </a:p>
          <a:p>
            <a:pPr lvl="1">
              <a:lnSpc>
                <a:spcPct val="100000"/>
              </a:lnSpc>
            </a:pPr>
            <a:r>
              <a:rPr lang="de-DE" sz="1600" dirty="0"/>
              <a:t>Junge Lernende und </a:t>
            </a:r>
            <a:r>
              <a:rPr lang="de-DE" sz="1600" dirty="0" err="1"/>
              <a:t>Expert:innen</a:t>
            </a:r>
            <a:r>
              <a:rPr lang="de-DE" sz="1600" dirty="0"/>
              <a:t> verschiedener Disziplinen treten in einen aktiven Diskurs</a:t>
            </a:r>
          </a:p>
          <a:p>
            <a:pPr lvl="1">
              <a:lnSpc>
                <a:spcPct val="100000"/>
              </a:lnSpc>
            </a:pPr>
            <a:r>
              <a:rPr lang="de-DE" sz="1600" dirty="0"/>
              <a:t>Bidirektionaler Informations- und Kompetenzaustausch hinsichtlich relevanter Zukunftsfragen. </a:t>
            </a:r>
            <a:endParaRPr lang="de-AT" sz="1600" dirty="0"/>
          </a:p>
        </p:txBody>
      </p:sp>
    </p:spTree>
    <p:extLst>
      <p:ext uri="{BB962C8B-B14F-4D97-AF65-F5344CB8AC3E}">
        <p14:creationId xmlns:p14="http://schemas.microsoft.com/office/powerpoint/2010/main" val="1340013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94CD2B-2877-78B7-96E0-9D7920D47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8720" y="446935"/>
            <a:ext cx="5864256" cy="880261"/>
          </a:xfrm>
        </p:spPr>
        <p:txBody>
          <a:bodyPr/>
          <a:lstStyle/>
          <a:p>
            <a:r>
              <a:rPr lang="de-DE" dirty="0"/>
              <a:t>Ziele</a:t>
            </a:r>
          </a:p>
        </p:txBody>
      </p:sp>
      <p:graphicFrame>
        <p:nvGraphicFramePr>
          <p:cNvPr id="3" name="Titel 1">
            <a:extLst>
              <a:ext uri="{FF2B5EF4-FFF2-40B4-BE49-F238E27FC236}">
                <a16:creationId xmlns:a16="http://schemas.microsoft.com/office/drawing/2014/main" id="{C217AD53-75F3-E036-10CA-4B5160FD178E}"/>
              </a:ext>
            </a:extLst>
          </p:cNvPr>
          <p:cNvGraphicFramePr/>
          <p:nvPr/>
        </p:nvGraphicFramePr>
        <p:xfrm>
          <a:off x="2408017" y="1627920"/>
          <a:ext cx="7718775" cy="3976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41513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B1A1C52A-DA35-43A4-B920-57FDF243F9DA}"/>
              </a:ext>
            </a:extLst>
          </p:cNvPr>
          <p:cNvSpPr txBox="1">
            <a:spLocks/>
          </p:cNvSpPr>
          <p:nvPr/>
        </p:nvSpPr>
        <p:spPr>
          <a:xfrm>
            <a:off x="2517745" y="1613736"/>
            <a:ext cx="7718775" cy="55399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3B73"/>
                </a:solidFill>
                <a:latin typeface="+mn-lt"/>
                <a:ea typeface="+mj-ea"/>
                <a:cs typeface="Exo" pitchFamily="50" charset="0"/>
              </a:defRPr>
            </a:lvl1pPr>
          </a:lstStyle>
          <a:p>
            <a:r>
              <a:rPr lang="de-DE" sz="3200" dirty="0"/>
              <a:t>Formate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0FDD5903-E536-4201-8F19-36C10A46B75E}"/>
              </a:ext>
            </a:extLst>
          </p:cNvPr>
          <p:cNvSpPr txBox="1">
            <a:spLocks/>
          </p:cNvSpPr>
          <p:nvPr/>
        </p:nvSpPr>
        <p:spPr>
          <a:xfrm>
            <a:off x="2280001" y="2268000"/>
            <a:ext cx="3815999" cy="397635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2800" dirty="0"/>
              <a:t>Gletscher</a:t>
            </a:r>
          </a:p>
          <a:p>
            <a:r>
              <a:rPr lang="de-DE" sz="2800" dirty="0"/>
              <a:t>Umweltethik</a:t>
            </a:r>
          </a:p>
          <a:p>
            <a:r>
              <a:rPr lang="de-DE" sz="2800" dirty="0"/>
              <a:t>Tourismus</a:t>
            </a:r>
          </a:p>
          <a:p>
            <a:r>
              <a:rPr lang="de-DE" sz="2800" dirty="0"/>
              <a:t>Vegetation</a:t>
            </a:r>
          </a:p>
          <a:p>
            <a:r>
              <a:rPr lang="de-DE" sz="2800" dirty="0"/>
              <a:t>Skizzieren im Gelände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BB2DABA-39F1-40BE-E07E-3C191D6B1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4984" y="836739"/>
            <a:ext cx="7791696" cy="880261"/>
          </a:xfrm>
        </p:spPr>
        <p:txBody>
          <a:bodyPr/>
          <a:lstStyle/>
          <a:p>
            <a:r>
              <a:rPr lang="de-DE" dirty="0"/>
              <a:t>Klimawochen im Hochgebirge</a:t>
            </a: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58316832-E912-20C6-CAFC-E29779F1FC99}"/>
              </a:ext>
            </a:extLst>
          </p:cNvPr>
          <p:cNvSpPr txBox="1">
            <a:spLocks/>
          </p:cNvSpPr>
          <p:nvPr/>
        </p:nvSpPr>
        <p:spPr>
          <a:xfrm>
            <a:off x="6291169" y="2493997"/>
            <a:ext cx="3544728" cy="162702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65B22E"/>
              </a:buClr>
              <a:buSzPct val="100000"/>
              <a:buFont typeface="Calibri" panose="020F0502020204030204" pitchFamily="34" charset="0"/>
              <a:buChar char="›"/>
              <a:defRPr sz="24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009EEE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20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003B73"/>
              </a:buClr>
              <a:buSzPct val="100000"/>
              <a:buFont typeface="Calibri" panose="020F0502020204030204" pitchFamily="34" charset="0"/>
              <a:buChar char="›"/>
              <a:defRPr sz="1800" kern="1200">
                <a:solidFill>
                  <a:srgbClr val="003B7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2800" dirty="0"/>
              <a:t>Begleitung durch </a:t>
            </a:r>
            <a:r>
              <a:rPr lang="de-DE" sz="2800" dirty="0" err="1"/>
              <a:t>Klimabuddies</a:t>
            </a:r>
            <a:r>
              <a:rPr lang="de-DE" sz="2800" dirty="0"/>
              <a:t> der P2P Ausbildung </a:t>
            </a:r>
          </a:p>
        </p:txBody>
      </p:sp>
    </p:spTree>
    <p:extLst>
      <p:ext uri="{BB962C8B-B14F-4D97-AF65-F5344CB8AC3E}">
        <p14:creationId xmlns:p14="http://schemas.microsoft.com/office/powerpoint/2010/main" val="2872117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04786" y="747929"/>
            <a:ext cx="7791696" cy="872120"/>
          </a:xfrm>
        </p:spPr>
        <p:txBody>
          <a:bodyPr/>
          <a:lstStyle/>
          <a:p>
            <a:r>
              <a:rPr lang="de-DE" dirty="0"/>
              <a:t>Umsetzung, Beispiele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93523" y="5052249"/>
            <a:ext cx="3741388" cy="63976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Erforschen der Gletscherzunge während der Gletscherstation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277445" y="5052249"/>
            <a:ext cx="3902671" cy="639762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Mensch-Umwelt Modell innerhalb der Umweltethikstation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D66555-EB00-4A8C-A5E1-B1678C4C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1489" y="1800082"/>
            <a:ext cx="4110459" cy="30828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2EBBA30-A7BB-4E75-B5CA-E3F7F6834A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5" b="21896"/>
          <a:stretch/>
        </p:blipFill>
        <p:spPr>
          <a:xfrm>
            <a:off x="6030085" y="1800082"/>
            <a:ext cx="4357820" cy="308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6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15FF5D-F741-41BD-A588-36DB40CD2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7889" y="5632559"/>
            <a:ext cx="3741388" cy="639762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Quantitative Datenerhebung innerhalb der Tourismusstation</a:t>
            </a:r>
          </a:p>
        </p:txBody>
      </p:sp>
      <p:pic>
        <p:nvPicPr>
          <p:cNvPr id="8" name="Inhaltsplatzhalter 7" descr="Ein Bild, das Text, Brief, Handschrift, Papier enthält.&#10;&#10;Automatisch generierte Beschreibung">
            <a:extLst>
              <a:ext uri="{FF2B5EF4-FFF2-40B4-BE49-F238E27FC236}">
                <a16:creationId xmlns:a16="http://schemas.microsoft.com/office/drawing/2014/main" id="{01B4A4BB-8E33-4673-49B4-E90B1E93E7E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9976" y="1287808"/>
            <a:ext cx="3231896" cy="4309196"/>
          </a:xfrm>
        </p:spPr>
      </p:pic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0EA05F1-BD6F-48F4-9A8C-300154C41D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1281" y="5649409"/>
            <a:ext cx="3902671" cy="639762"/>
          </a:xfrm>
        </p:spPr>
        <p:txBody>
          <a:bodyPr>
            <a:normAutofit fontScale="85000" lnSpcReduction="20000"/>
          </a:bodyPr>
          <a:lstStyle/>
          <a:p>
            <a:r>
              <a:rPr lang="de-AT" dirty="0"/>
              <a:t>Skizzieren im Gelände</a:t>
            </a:r>
          </a:p>
        </p:txBody>
      </p:sp>
      <p:pic>
        <p:nvPicPr>
          <p:cNvPr id="10" name="Inhaltsplatzhalter 9" descr="Ein Bild, das draußen, Himmel, Wolke, Schnee enthält.&#10;&#10;Automatisch generierte Beschreibung">
            <a:extLst>
              <a:ext uri="{FF2B5EF4-FFF2-40B4-BE49-F238E27FC236}">
                <a16:creationId xmlns:a16="http://schemas.microsoft.com/office/drawing/2014/main" id="{E3A5FB1D-2BB0-BFCC-0BC4-E2726551C01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5761281" y="1707471"/>
            <a:ext cx="4590743" cy="3443058"/>
          </a:xfrm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F19A3909-1CD0-4BEF-BCA0-A5E78BC24CC2}"/>
              </a:ext>
            </a:extLst>
          </p:cNvPr>
          <p:cNvSpPr txBox="1">
            <a:spLocks/>
          </p:cNvSpPr>
          <p:nvPr/>
        </p:nvSpPr>
        <p:spPr>
          <a:xfrm>
            <a:off x="2804786" y="747929"/>
            <a:ext cx="7791696" cy="8721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rgbClr val="003B73"/>
                </a:solidFill>
                <a:latin typeface="+mn-lt"/>
                <a:ea typeface="+mj-ea"/>
                <a:cs typeface="Exo" pitchFamily="50" charset="0"/>
              </a:defRPr>
            </a:lvl1pPr>
          </a:lstStyle>
          <a:p>
            <a:r>
              <a:rPr lang="de-DE"/>
              <a:t>Umsetzung, Beispiele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191092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CCCA_Powerpoint_Vorlage_Calibri_20150306_SZ</Template>
  <TotalTime>0</TotalTime>
  <Words>445</Words>
  <Application>Microsoft Office PowerPoint</Application>
  <PresentationFormat>Breitbild</PresentationFormat>
  <Paragraphs>73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Exo</vt:lpstr>
      <vt:lpstr>Office-Design</vt:lpstr>
      <vt:lpstr>Klimawochen Klimawandel hautnah: entdecken, erforschen, erleben</vt:lpstr>
      <vt:lpstr>Projektstruktur</vt:lpstr>
      <vt:lpstr>Theoretische Hintergründe</vt:lpstr>
      <vt:lpstr>Theoretische Hintergründe</vt:lpstr>
      <vt:lpstr>Theoretische Hintergründe</vt:lpstr>
      <vt:lpstr>Ziele</vt:lpstr>
      <vt:lpstr>Klimawochen im Hochgebirge</vt:lpstr>
      <vt:lpstr>Umsetzung, Beispiele</vt:lpstr>
      <vt:lpstr>PowerPoint-Präsentation</vt:lpstr>
      <vt:lpstr>Klimawochen im urbanen Raum</vt:lpstr>
      <vt:lpstr>Klimawochen  Hitze und Trockenheit in Ostösterreich</vt:lpstr>
      <vt:lpstr>PowerPoint-Präsentation</vt:lpstr>
      <vt:lpstr>Eindrücke von Schüler*innen des  Gymnasiums Wolfgarten der Diözese Eisenstadt</vt:lpstr>
    </vt:vector>
  </TitlesOfParts>
  <Company>Uni Graz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Foliensatz für CCCA Präsentationen</dc:title>
  <dc:creator>Brugger, Katrin (katrin.brugger@uni-graz.at)</dc:creator>
  <cp:lastModifiedBy>Irina Heitmann</cp:lastModifiedBy>
  <cp:revision>39</cp:revision>
  <dcterms:created xsi:type="dcterms:W3CDTF">2018-03-26T09:27:28Z</dcterms:created>
  <dcterms:modified xsi:type="dcterms:W3CDTF">2023-09-21T16:34:28Z</dcterms:modified>
</cp:coreProperties>
</file>