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7" r:id="rId4"/>
    <p:sldId id="1300" r:id="rId5"/>
    <p:sldId id="130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AF91-667C-4860-AB43-063C2E31981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38559-A79E-406E-BD7D-86191721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0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38559-A79E-406E-BD7D-861917219C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3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430F-B993-67B5-15B0-0C1CCA9E0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82E3D-6102-1F03-0A13-B57ECB1BA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03E6B-ECB0-BB5E-0004-F8F85CA4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7AE80-9469-3F0F-26CA-C4A6B8A4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BB060-D63E-C008-D78A-335ACD2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3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7B26-F789-7CAB-10A0-3AE9A3AB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11474-E9E3-3EC5-323E-DE6023A15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ACCE4-4C4A-0C6A-8F7D-CE60A2F4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B3892-F65C-0838-2055-1327268B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E715C-96A0-87F4-F8A5-EE80F573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3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FB13A-2D4A-E093-6D61-7F8C5E0CB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EB98B-B539-04ED-B509-8AD0033AA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DF1E4-4C70-35FC-C70C-20066ECC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93A9C-55E6-556B-6A61-319A96D1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7EECC-5578-B9A1-B30D-5C4B9BD2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7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1" y="1761617"/>
            <a:ext cx="9131145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06034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F8AE-9273-61A0-57C3-21FCAEA0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294C-EFE3-908E-4ACC-632208CE3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FD0B9-75BA-6230-1DA0-E2840377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756CA-F905-1754-EAB5-464D165A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814F-A795-AF06-1303-3A03CFE9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096E-5CB6-0B4B-766D-872BE558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FE55F-6F22-3321-24D9-947450A9F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55296-B3D0-5FD0-B706-12647CD2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67FE2-7323-D793-AE83-BF643480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6BFF9-4CDD-B5D3-C9AD-84A8788B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5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0FA7-5FA6-6B32-14AA-A306BB91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8C35-FDF3-38BE-1A09-290EE940C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6F7DA-867B-6FBB-CA5B-ED69C99EB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9BA50-78EB-AD92-DC22-58145191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1F477-4B73-7022-A334-C04051DB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0F3B-3CC9-E445-C4BE-EB81742E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5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7378-5613-536D-9970-8C27F17D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A1B5F-BE82-E5F9-1F3A-80A0C600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F22CC-2F77-0DAD-E662-76C9D518F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51C5E-9079-4306-1AF8-322820016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1EFD3-DF72-DB81-03C1-ECE01F8E5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CEC56-3130-246A-3A9C-00BE2047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A12BB-EFFF-637F-B651-9245C48C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0181A-5AEB-BAB9-18E0-C8E42D11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CF97-995D-82EB-44AE-9DD23877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BCE20-0BA8-282F-0B55-F0E997F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EB1B4-313F-618C-9E43-DA16FB6A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9A886-C1D2-A8F0-5578-5CF99E78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901FF-B4C3-F785-3810-D873E362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985AB-FE7A-DB0E-5895-6F980764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F2CEA-BE86-6BB4-090B-1B0ED095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4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5208-F339-E8DD-2455-09C9774F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0EADB-9158-04C0-5ECB-50BAF74A4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711CE-B651-7009-5FF1-8E262C78D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7CAAB-1554-489F-1908-4EC4ABFA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29793-A50A-280E-63E6-997C19EA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98762-D7DE-71AA-AEAA-7FB9D806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CDB7-E966-08FD-083A-7913F218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5B81E-7118-5B50-5739-FEC352D17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67188-0516-337F-1C5B-490A50A1D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0E2B1-307B-0EF6-7A8C-835982A1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69F01-8364-92BC-CD08-1F601469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259C7-9A86-8D05-411D-1DB2E6F0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2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49493-BD54-D6A1-C6C1-5EE856AB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AED2B-4C9F-08FD-5C14-AE0CDD32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2A6AD-9D93-2E20-65F1-C653326AA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B4974-EEFA-456F-B7CE-C475E804A9F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D55B2-0D51-6C1A-9B79-71B964C07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28EED-C4EE-AC8D-9355-0F251CDB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5B57-7AC0-48FC-8625-C183661A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7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cca.ac.at/fileadmin/00_DokumenteHauptmenue/03_Aktivitaeten/makingAchange/ORF_Thema_Making_A_Change_20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re.iiasa.ac.at/id/eprint/1906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9BEA979-CB66-4F27-40F9-7B173C836D73}"/>
              </a:ext>
            </a:extLst>
          </p:cNvPr>
          <p:cNvGrpSpPr/>
          <p:nvPr/>
        </p:nvGrpSpPr>
        <p:grpSpPr>
          <a:xfrm>
            <a:off x="-3244" y="360486"/>
            <a:ext cx="12267925" cy="6258028"/>
            <a:chOff x="-3244" y="360486"/>
            <a:chExt cx="12267925" cy="62580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3CA5EE-05BF-2585-23C2-26FA9C8B7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244" y="360486"/>
              <a:ext cx="12267925" cy="616340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F3F1DB-08ED-7F98-647E-EC49E571F5FF}"/>
                </a:ext>
              </a:extLst>
            </p:cNvPr>
            <p:cNvSpPr/>
            <p:nvPr/>
          </p:nvSpPr>
          <p:spPr>
            <a:xfrm>
              <a:off x="-3244" y="5617029"/>
              <a:ext cx="664854" cy="10014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02F757-E324-C394-BB51-2B5C98ABEACC}"/>
                </a:ext>
              </a:extLst>
            </p:cNvPr>
            <p:cNvSpPr txBox="1"/>
            <p:nvPr/>
          </p:nvSpPr>
          <p:spPr>
            <a:xfrm>
              <a:off x="661610" y="3429000"/>
              <a:ext cx="10226523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/>
                <a:t>Vom Wissen zum Handeln mit dem </a:t>
              </a:r>
              <a:r>
                <a:rPr lang="de-DE" sz="2400" b="1" i="1" dirty="0" err="1"/>
                <a:t>makingAchange</a:t>
              </a:r>
              <a:r>
                <a:rPr lang="de-DE" sz="2400" b="1" dirty="0"/>
                <a:t> Klima-Peer Training</a:t>
              </a:r>
            </a:p>
            <a:p>
              <a:endParaRPr lang="de-DE" sz="2000" dirty="0"/>
            </a:p>
            <a:p>
              <a:r>
                <a:rPr lang="de-DE" sz="2000" dirty="0"/>
                <a:t>Thomas Schinko, Magdalena Tordy &amp; Emma Prantl (IIASA)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33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1738-F417-3C4C-8EAD-A51F1C5C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Das </a:t>
            </a:r>
            <a:r>
              <a:rPr lang="en-US" sz="3600" b="1" i="1" dirty="0" err="1"/>
              <a:t>makingAchange</a:t>
            </a:r>
            <a:r>
              <a:rPr lang="en-US" sz="3600" b="1" dirty="0"/>
              <a:t> Klima-Peer Training</a:t>
            </a:r>
            <a:br>
              <a:rPr lang="en-US" dirty="0"/>
            </a:b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BFC6F4A-E797-474C-A28F-A965B9E4CC45}"/>
              </a:ext>
            </a:extLst>
          </p:cNvPr>
          <p:cNvSpPr/>
          <p:nvPr/>
        </p:nvSpPr>
        <p:spPr>
          <a:xfrm>
            <a:off x="4265354" y="1820819"/>
            <a:ext cx="6938034" cy="1071190"/>
          </a:xfrm>
          <a:custGeom>
            <a:avLst/>
            <a:gdLst>
              <a:gd name="connsiteX0" fmla="*/ 192511 w 1155040"/>
              <a:gd name="connsiteY0" fmla="*/ 0 h 6938033"/>
              <a:gd name="connsiteX1" fmla="*/ 962529 w 1155040"/>
              <a:gd name="connsiteY1" fmla="*/ 0 h 6938033"/>
              <a:gd name="connsiteX2" fmla="*/ 1155040 w 1155040"/>
              <a:gd name="connsiteY2" fmla="*/ 192511 h 6938033"/>
              <a:gd name="connsiteX3" fmla="*/ 1155040 w 1155040"/>
              <a:gd name="connsiteY3" fmla="*/ 6938033 h 6938033"/>
              <a:gd name="connsiteX4" fmla="*/ 1155040 w 1155040"/>
              <a:gd name="connsiteY4" fmla="*/ 6938033 h 6938033"/>
              <a:gd name="connsiteX5" fmla="*/ 0 w 1155040"/>
              <a:gd name="connsiteY5" fmla="*/ 6938033 h 6938033"/>
              <a:gd name="connsiteX6" fmla="*/ 0 w 1155040"/>
              <a:gd name="connsiteY6" fmla="*/ 6938033 h 6938033"/>
              <a:gd name="connsiteX7" fmla="*/ 0 w 1155040"/>
              <a:gd name="connsiteY7" fmla="*/ 192511 h 6938033"/>
              <a:gd name="connsiteX8" fmla="*/ 192511 w 1155040"/>
              <a:gd name="connsiteY8" fmla="*/ 0 h 693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040" h="6938033">
                <a:moveTo>
                  <a:pt x="1155040" y="1156367"/>
                </a:moveTo>
                <a:lnTo>
                  <a:pt x="1155040" y="5781666"/>
                </a:lnTo>
                <a:cubicBezTo>
                  <a:pt x="1155040" y="6420309"/>
                  <a:pt x="1140691" y="6938030"/>
                  <a:pt x="1122991" y="6938030"/>
                </a:cubicBezTo>
                <a:lnTo>
                  <a:pt x="0" y="6938030"/>
                </a:lnTo>
                <a:lnTo>
                  <a:pt x="0" y="6938030"/>
                </a:lnTo>
                <a:lnTo>
                  <a:pt x="0" y="3"/>
                </a:lnTo>
                <a:lnTo>
                  <a:pt x="0" y="3"/>
                </a:lnTo>
                <a:lnTo>
                  <a:pt x="1122991" y="3"/>
                </a:lnTo>
                <a:cubicBezTo>
                  <a:pt x="1140691" y="3"/>
                  <a:pt x="1155040" y="517724"/>
                  <a:pt x="1155040" y="115636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1" tIns="88769" rIns="121154" bIns="88770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700" kern="1200" dirty="0"/>
              <a:t>4x1 Tag Workshop innerha</a:t>
            </a:r>
            <a:r>
              <a:rPr lang="de-DE" sz="1700" dirty="0"/>
              <a:t>lb eines Schuljahres</a:t>
            </a:r>
            <a:endParaRPr lang="de-DE" sz="17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700" dirty="0"/>
              <a:t>V</a:t>
            </a:r>
            <a:r>
              <a:rPr lang="de-DE" sz="1700" kern="1200" dirty="0"/>
              <a:t>ermittlung von Wissen und Umsetzungs-Skills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700" kern="1200" dirty="0"/>
              <a:t>Co-</a:t>
            </a:r>
            <a:r>
              <a:rPr lang="de-DE" sz="1700" kern="1200" dirty="0" err="1"/>
              <a:t>designed</a:t>
            </a:r>
            <a:r>
              <a:rPr lang="de-DE" sz="1700" kern="1200" dirty="0"/>
              <a:t> von Forscher*innen, Praktiker*innen, Lehrer*innen, und Schüler*innen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CB75AB-A1C2-4F79-ABC0-19001293FBA1}"/>
              </a:ext>
            </a:extLst>
          </p:cNvPr>
          <p:cNvSpPr/>
          <p:nvPr/>
        </p:nvSpPr>
        <p:spPr>
          <a:xfrm>
            <a:off x="362710" y="1713095"/>
            <a:ext cx="3902643" cy="1272040"/>
          </a:xfrm>
          <a:custGeom>
            <a:avLst/>
            <a:gdLst>
              <a:gd name="connsiteX0" fmla="*/ 0 w 3902643"/>
              <a:gd name="connsiteY0" fmla="*/ 240638 h 1443800"/>
              <a:gd name="connsiteX1" fmla="*/ 240638 w 3902643"/>
              <a:gd name="connsiteY1" fmla="*/ 0 h 1443800"/>
              <a:gd name="connsiteX2" fmla="*/ 3662005 w 3902643"/>
              <a:gd name="connsiteY2" fmla="*/ 0 h 1443800"/>
              <a:gd name="connsiteX3" fmla="*/ 3902643 w 3902643"/>
              <a:gd name="connsiteY3" fmla="*/ 240638 h 1443800"/>
              <a:gd name="connsiteX4" fmla="*/ 3902643 w 3902643"/>
              <a:gd name="connsiteY4" fmla="*/ 1203162 h 1443800"/>
              <a:gd name="connsiteX5" fmla="*/ 3662005 w 3902643"/>
              <a:gd name="connsiteY5" fmla="*/ 1443800 h 1443800"/>
              <a:gd name="connsiteX6" fmla="*/ 240638 w 3902643"/>
              <a:gd name="connsiteY6" fmla="*/ 1443800 h 1443800"/>
              <a:gd name="connsiteX7" fmla="*/ 0 w 3902643"/>
              <a:gd name="connsiteY7" fmla="*/ 1203162 h 1443800"/>
              <a:gd name="connsiteX8" fmla="*/ 0 w 3902643"/>
              <a:gd name="connsiteY8" fmla="*/ 240638 h 144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2643" h="1443800">
                <a:moveTo>
                  <a:pt x="0" y="240638"/>
                </a:moveTo>
                <a:cubicBezTo>
                  <a:pt x="0" y="107737"/>
                  <a:pt x="107737" y="0"/>
                  <a:pt x="240638" y="0"/>
                </a:cubicBezTo>
                <a:lnTo>
                  <a:pt x="3662005" y="0"/>
                </a:lnTo>
                <a:cubicBezTo>
                  <a:pt x="3794906" y="0"/>
                  <a:pt x="3902643" y="107737"/>
                  <a:pt x="3902643" y="240638"/>
                </a:cubicBezTo>
                <a:lnTo>
                  <a:pt x="3902643" y="1203162"/>
                </a:lnTo>
                <a:cubicBezTo>
                  <a:pt x="3902643" y="1336063"/>
                  <a:pt x="3794906" y="1443800"/>
                  <a:pt x="3662005" y="1443800"/>
                </a:cubicBezTo>
                <a:lnTo>
                  <a:pt x="240638" y="1443800"/>
                </a:lnTo>
                <a:cubicBezTo>
                  <a:pt x="107737" y="1443800"/>
                  <a:pt x="0" y="1336063"/>
                  <a:pt x="0" y="1203162"/>
                </a:cubicBezTo>
                <a:lnTo>
                  <a:pt x="0" y="24063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74641"/>
              <a:satOff val="-3128"/>
              <a:lumOff val="13293"/>
              <a:alphaOff val="0"/>
            </a:schemeClr>
          </a:fillRef>
          <a:effectRef idx="0">
            <a:schemeClr val="accent1">
              <a:shade val="80000"/>
              <a:hueOff val="174641"/>
              <a:satOff val="-3128"/>
              <a:lumOff val="1329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061" tIns="104771" rIns="139061" bIns="10477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b="1" kern="1200" dirty="0"/>
              <a:t>Schüler*innen: </a:t>
            </a:r>
            <a:r>
              <a:rPr lang="de-DE" sz="1800" kern="1200" dirty="0"/>
              <a:t>werden zu Klima-Peers ausgebildet, um im Sinne des Klimaschutzes an ihren Schulen aktiv zu werden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B31C4D-FF01-4785-98FB-60301799BC51}"/>
              </a:ext>
            </a:extLst>
          </p:cNvPr>
          <p:cNvSpPr/>
          <p:nvPr/>
        </p:nvSpPr>
        <p:spPr>
          <a:xfrm>
            <a:off x="362710" y="4945923"/>
            <a:ext cx="3902643" cy="1071190"/>
          </a:xfrm>
          <a:custGeom>
            <a:avLst/>
            <a:gdLst>
              <a:gd name="connsiteX0" fmla="*/ 0 w 3902643"/>
              <a:gd name="connsiteY0" fmla="*/ 240638 h 1443800"/>
              <a:gd name="connsiteX1" fmla="*/ 240638 w 3902643"/>
              <a:gd name="connsiteY1" fmla="*/ 0 h 1443800"/>
              <a:gd name="connsiteX2" fmla="*/ 3662005 w 3902643"/>
              <a:gd name="connsiteY2" fmla="*/ 0 h 1443800"/>
              <a:gd name="connsiteX3" fmla="*/ 3902643 w 3902643"/>
              <a:gd name="connsiteY3" fmla="*/ 240638 h 1443800"/>
              <a:gd name="connsiteX4" fmla="*/ 3902643 w 3902643"/>
              <a:gd name="connsiteY4" fmla="*/ 1203162 h 1443800"/>
              <a:gd name="connsiteX5" fmla="*/ 3662005 w 3902643"/>
              <a:gd name="connsiteY5" fmla="*/ 1443800 h 1443800"/>
              <a:gd name="connsiteX6" fmla="*/ 240638 w 3902643"/>
              <a:gd name="connsiteY6" fmla="*/ 1443800 h 1443800"/>
              <a:gd name="connsiteX7" fmla="*/ 0 w 3902643"/>
              <a:gd name="connsiteY7" fmla="*/ 1203162 h 1443800"/>
              <a:gd name="connsiteX8" fmla="*/ 0 w 3902643"/>
              <a:gd name="connsiteY8" fmla="*/ 240638 h 144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2643" h="1443800">
                <a:moveTo>
                  <a:pt x="0" y="240638"/>
                </a:moveTo>
                <a:cubicBezTo>
                  <a:pt x="0" y="107737"/>
                  <a:pt x="107737" y="0"/>
                  <a:pt x="240638" y="0"/>
                </a:cubicBezTo>
                <a:lnTo>
                  <a:pt x="3662005" y="0"/>
                </a:lnTo>
                <a:cubicBezTo>
                  <a:pt x="3794906" y="0"/>
                  <a:pt x="3902643" y="107737"/>
                  <a:pt x="3902643" y="240638"/>
                </a:cubicBezTo>
                <a:lnTo>
                  <a:pt x="3902643" y="1203162"/>
                </a:lnTo>
                <a:cubicBezTo>
                  <a:pt x="3902643" y="1336063"/>
                  <a:pt x="3794906" y="1443800"/>
                  <a:pt x="3662005" y="1443800"/>
                </a:cubicBezTo>
                <a:lnTo>
                  <a:pt x="240638" y="1443800"/>
                </a:lnTo>
                <a:cubicBezTo>
                  <a:pt x="107737" y="1443800"/>
                  <a:pt x="0" y="1336063"/>
                  <a:pt x="0" y="1203162"/>
                </a:cubicBezTo>
                <a:lnTo>
                  <a:pt x="0" y="24063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49283"/>
              <a:satOff val="-6256"/>
              <a:lumOff val="26585"/>
              <a:alphaOff val="0"/>
            </a:schemeClr>
          </a:fillRef>
          <a:effectRef idx="0">
            <a:schemeClr val="accent1">
              <a:shade val="80000"/>
              <a:hueOff val="349283"/>
              <a:satOff val="-6256"/>
              <a:lumOff val="265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061" tIns="104771" rIns="139061" bIns="10477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b="1" kern="1200" dirty="0"/>
              <a:t>Praktiker*innen</a:t>
            </a:r>
            <a:r>
              <a:rPr lang="de-DE" sz="1800" kern="1200" dirty="0"/>
              <a:t>: Unterstützen die Teilnehmer*innen in der Umsetzung ihrer Peer-Projekte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A4D919-462F-4B0E-8A3A-A6C70AB6BF63}"/>
              </a:ext>
            </a:extLst>
          </p:cNvPr>
          <p:cNvSpPr/>
          <p:nvPr/>
        </p:nvSpPr>
        <p:spPr>
          <a:xfrm>
            <a:off x="4265352" y="5020369"/>
            <a:ext cx="7088447" cy="922298"/>
          </a:xfrm>
          <a:custGeom>
            <a:avLst/>
            <a:gdLst>
              <a:gd name="connsiteX0" fmla="*/ 192511 w 1155040"/>
              <a:gd name="connsiteY0" fmla="*/ 0 h 6938033"/>
              <a:gd name="connsiteX1" fmla="*/ 962529 w 1155040"/>
              <a:gd name="connsiteY1" fmla="*/ 0 h 6938033"/>
              <a:gd name="connsiteX2" fmla="*/ 1155040 w 1155040"/>
              <a:gd name="connsiteY2" fmla="*/ 192511 h 6938033"/>
              <a:gd name="connsiteX3" fmla="*/ 1155040 w 1155040"/>
              <a:gd name="connsiteY3" fmla="*/ 6938033 h 6938033"/>
              <a:gd name="connsiteX4" fmla="*/ 1155040 w 1155040"/>
              <a:gd name="connsiteY4" fmla="*/ 6938033 h 6938033"/>
              <a:gd name="connsiteX5" fmla="*/ 0 w 1155040"/>
              <a:gd name="connsiteY5" fmla="*/ 6938033 h 6938033"/>
              <a:gd name="connsiteX6" fmla="*/ 0 w 1155040"/>
              <a:gd name="connsiteY6" fmla="*/ 6938033 h 6938033"/>
              <a:gd name="connsiteX7" fmla="*/ 0 w 1155040"/>
              <a:gd name="connsiteY7" fmla="*/ 192511 h 6938033"/>
              <a:gd name="connsiteX8" fmla="*/ 192511 w 1155040"/>
              <a:gd name="connsiteY8" fmla="*/ 0 h 693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040" h="6938033">
                <a:moveTo>
                  <a:pt x="1155040" y="1156367"/>
                </a:moveTo>
                <a:lnTo>
                  <a:pt x="1155040" y="5781666"/>
                </a:lnTo>
                <a:cubicBezTo>
                  <a:pt x="1155040" y="6420309"/>
                  <a:pt x="1140691" y="6938030"/>
                  <a:pt x="1122991" y="6938030"/>
                </a:cubicBezTo>
                <a:lnTo>
                  <a:pt x="0" y="6938030"/>
                </a:lnTo>
                <a:lnTo>
                  <a:pt x="0" y="6938030"/>
                </a:lnTo>
                <a:lnTo>
                  <a:pt x="0" y="3"/>
                </a:lnTo>
                <a:lnTo>
                  <a:pt x="0" y="3"/>
                </a:lnTo>
                <a:lnTo>
                  <a:pt x="1122991" y="3"/>
                </a:lnTo>
                <a:cubicBezTo>
                  <a:pt x="1140691" y="3"/>
                  <a:pt x="1155040" y="517724"/>
                  <a:pt x="1155040" y="115636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1" tIns="88769" rIns="121154" bIns="88770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700" kern="1200" dirty="0"/>
              <a:t>Praktiker*innen aus der Kinder- und Jugendbeteiligung </a:t>
            </a:r>
            <a:r>
              <a:rPr lang="de-DE" sz="1700" dirty="0"/>
              <a:t>sowie der Umweltbildung begleiten die Klima-Peers über das Schuljahr bei der Umsetzung konkreter Klimaschutz- bzw. Anpassungsprojekte an den Schulen</a:t>
            </a:r>
            <a:endParaRPr lang="de-DE" sz="17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69B176-B74D-1731-DBB1-B39254841B40}"/>
              </a:ext>
            </a:extLst>
          </p:cNvPr>
          <p:cNvSpPr/>
          <p:nvPr/>
        </p:nvSpPr>
        <p:spPr>
          <a:xfrm>
            <a:off x="4265353" y="3487543"/>
            <a:ext cx="6938034" cy="922298"/>
          </a:xfrm>
          <a:custGeom>
            <a:avLst/>
            <a:gdLst>
              <a:gd name="connsiteX0" fmla="*/ 192511 w 1155040"/>
              <a:gd name="connsiteY0" fmla="*/ 0 h 6938033"/>
              <a:gd name="connsiteX1" fmla="*/ 962529 w 1155040"/>
              <a:gd name="connsiteY1" fmla="*/ 0 h 6938033"/>
              <a:gd name="connsiteX2" fmla="*/ 1155040 w 1155040"/>
              <a:gd name="connsiteY2" fmla="*/ 192511 h 6938033"/>
              <a:gd name="connsiteX3" fmla="*/ 1155040 w 1155040"/>
              <a:gd name="connsiteY3" fmla="*/ 6938033 h 6938033"/>
              <a:gd name="connsiteX4" fmla="*/ 1155040 w 1155040"/>
              <a:gd name="connsiteY4" fmla="*/ 6938033 h 6938033"/>
              <a:gd name="connsiteX5" fmla="*/ 0 w 1155040"/>
              <a:gd name="connsiteY5" fmla="*/ 6938033 h 6938033"/>
              <a:gd name="connsiteX6" fmla="*/ 0 w 1155040"/>
              <a:gd name="connsiteY6" fmla="*/ 6938033 h 6938033"/>
              <a:gd name="connsiteX7" fmla="*/ 0 w 1155040"/>
              <a:gd name="connsiteY7" fmla="*/ 192511 h 6938033"/>
              <a:gd name="connsiteX8" fmla="*/ 192511 w 1155040"/>
              <a:gd name="connsiteY8" fmla="*/ 0 h 693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040" h="6938033">
                <a:moveTo>
                  <a:pt x="1155040" y="1156367"/>
                </a:moveTo>
                <a:lnTo>
                  <a:pt x="1155040" y="5781666"/>
                </a:lnTo>
                <a:cubicBezTo>
                  <a:pt x="1155040" y="6420309"/>
                  <a:pt x="1140691" y="6938030"/>
                  <a:pt x="1122991" y="6938030"/>
                </a:cubicBezTo>
                <a:lnTo>
                  <a:pt x="0" y="6938030"/>
                </a:lnTo>
                <a:lnTo>
                  <a:pt x="0" y="6938030"/>
                </a:lnTo>
                <a:lnTo>
                  <a:pt x="0" y="3"/>
                </a:lnTo>
                <a:lnTo>
                  <a:pt x="0" y="3"/>
                </a:lnTo>
                <a:lnTo>
                  <a:pt x="1122991" y="3"/>
                </a:lnTo>
                <a:cubicBezTo>
                  <a:pt x="1140691" y="3"/>
                  <a:pt x="1155040" y="517724"/>
                  <a:pt x="1155040" y="115636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1" tIns="88769" rIns="121154" bIns="88770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DE" sz="1700" kern="1200" dirty="0" err="1"/>
              <a:t>Wissenschafter</a:t>
            </a:r>
            <a:r>
              <a:rPr lang="de-DE" sz="1700" kern="1200" dirty="0"/>
              <a:t>*innen stehen mit ihrer Erfahrung und Expertise als Dialogpartner*innen für die Klima-Peers zur Verfügung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F075520-056C-512A-2E64-538384BD33DA}"/>
              </a:ext>
            </a:extLst>
          </p:cNvPr>
          <p:cNvSpPr/>
          <p:nvPr/>
        </p:nvSpPr>
        <p:spPr>
          <a:xfrm>
            <a:off x="362710" y="3420594"/>
            <a:ext cx="3902643" cy="1071190"/>
          </a:xfrm>
          <a:custGeom>
            <a:avLst/>
            <a:gdLst>
              <a:gd name="connsiteX0" fmla="*/ 0 w 3902643"/>
              <a:gd name="connsiteY0" fmla="*/ 240638 h 1443800"/>
              <a:gd name="connsiteX1" fmla="*/ 240638 w 3902643"/>
              <a:gd name="connsiteY1" fmla="*/ 0 h 1443800"/>
              <a:gd name="connsiteX2" fmla="*/ 3662005 w 3902643"/>
              <a:gd name="connsiteY2" fmla="*/ 0 h 1443800"/>
              <a:gd name="connsiteX3" fmla="*/ 3902643 w 3902643"/>
              <a:gd name="connsiteY3" fmla="*/ 240638 h 1443800"/>
              <a:gd name="connsiteX4" fmla="*/ 3902643 w 3902643"/>
              <a:gd name="connsiteY4" fmla="*/ 1203162 h 1443800"/>
              <a:gd name="connsiteX5" fmla="*/ 3662005 w 3902643"/>
              <a:gd name="connsiteY5" fmla="*/ 1443800 h 1443800"/>
              <a:gd name="connsiteX6" fmla="*/ 240638 w 3902643"/>
              <a:gd name="connsiteY6" fmla="*/ 1443800 h 1443800"/>
              <a:gd name="connsiteX7" fmla="*/ 0 w 3902643"/>
              <a:gd name="connsiteY7" fmla="*/ 1203162 h 1443800"/>
              <a:gd name="connsiteX8" fmla="*/ 0 w 3902643"/>
              <a:gd name="connsiteY8" fmla="*/ 240638 h 144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2643" h="1443800">
                <a:moveTo>
                  <a:pt x="0" y="240638"/>
                </a:moveTo>
                <a:cubicBezTo>
                  <a:pt x="0" y="107737"/>
                  <a:pt x="107737" y="0"/>
                  <a:pt x="240638" y="0"/>
                </a:cubicBezTo>
                <a:lnTo>
                  <a:pt x="3662005" y="0"/>
                </a:lnTo>
                <a:cubicBezTo>
                  <a:pt x="3794906" y="0"/>
                  <a:pt x="3902643" y="107737"/>
                  <a:pt x="3902643" y="240638"/>
                </a:cubicBezTo>
                <a:lnTo>
                  <a:pt x="3902643" y="1203162"/>
                </a:lnTo>
                <a:cubicBezTo>
                  <a:pt x="3902643" y="1336063"/>
                  <a:pt x="3794906" y="1443800"/>
                  <a:pt x="3662005" y="1443800"/>
                </a:cubicBezTo>
                <a:lnTo>
                  <a:pt x="240638" y="1443800"/>
                </a:lnTo>
                <a:cubicBezTo>
                  <a:pt x="107737" y="1443800"/>
                  <a:pt x="0" y="1336063"/>
                  <a:pt x="0" y="1203162"/>
                </a:cubicBezTo>
                <a:lnTo>
                  <a:pt x="0" y="24063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49283"/>
              <a:satOff val="-6256"/>
              <a:lumOff val="26585"/>
              <a:alphaOff val="0"/>
            </a:schemeClr>
          </a:fillRef>
          <a:effectRef idx="0">
            <a:schemeClr val="accent1">
              <a:shade val="80000"/>
              <a:hueOff val="349283"/>
              <a:satOff val="-6256"/>
              <a:lumOff val="265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061" tIns="104771" rIns="139061" bIns="10477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800" b="1" kern="1200" dirty="0" err="1"/>
              <a:t>Wissenschafter</a:t>
            </a:r>
            <a:r>
              <a:rPr lang="de-DE" sz="1800" b="1" kern="1200" dirty="0"/>
              <a:t>*innen</a:t>
            </a:r>
            <a:r>
              <a:rPr lang="de-DE" sz="1800" kern="1200" dirty="0"/>
              <a:t>: </a:t>
            </a:r>
            <a:r>
              <a:rPr lang="de-DE" dirty="0"/>
              <a:t>Agieren als Mentor*innen für die Teilnehmer*innen</a:t>
            </a:r>
            <a:endParaRPr lang="de-DE" sz="1800" kern="1200" dirty="0"/>
          </a:p>
        </p:txBody>
      </p:sp>
    </p:spTree>
    <p:extLst>
      <p:ext uri="{BB962C8B-B14F-4D97-AF65-F5344CB8AC3E}">
        <p14:creationId xmlns:p14="http://schemas.microsoft.com/office/powerpoint/2010/main" val="208259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439E-ECA6-4E20-A9DD-6ACB4CDB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/>
              <a:t>Die </a:t>
            </a:r>
            <a:r>
              <a:rPr lang="de-AT" sz="3600" b="1" i="1" dirty="0" err="1"/>
              <a:t>makingAchange</a:t>
            </a:r>
            <a:r>
              <a:rPr lang="de-AT" sz="3600" b="1" dirty="0"/>
              <a:t> Klima-Peer Ausbildung </a:t>
            </a:r>
            <a:br>
              <a:rPr lang="de-AT" sz="3600" b="1" dirty="0"/>
            </a:br>
            <a:r>
              <a:rPr lang="de-AT" sz="3600" b="1" dirty="0"/>
              <a:t>TV-Beitrag: Thema, ORF2, 20.09.2021</a:t>
            </a:r>
            <a:endParaRPr lang="en-US" sz="3600" b="1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F43F704E-FC0C-47EE-7B1B-CBA50B937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31" y="1741849"/>
            <a:ext cx="87058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93BE-B5FF-90A5-75B5-9B328A07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/>
              <a:t>Einige Aktivitäten der </a:t>
            </a:r>
            <a:r>
              <a:rPr lang="de-DE" sz="3600" b="1" i="1" dirty="0" err="1"/>
              <a:t>makingAchange</a:t>
            </a:r>
            <a:r>
              <a:rPr lang="de-DE" sz="3600" b="1" dirty="0"/>
              <a:t> Klima-Peers</a:t>
            </a:r>
            <a:br>
              <a:rPr lang="de-DE" sz="3600" dirty="0"/>
            </a:br>
            <a:endParaRPr lang="de-DE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98F48-5C54-B6FE-57B3-957C7B40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4" y="1575467"/>
            <a:ext cx="5287507" cy="3707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9D9FB6-A38E-070D-BB84-84454B078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074" y="4775200"/>
            <a:ext cx="6670551" cy="160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4FF7D0-426A-D960-F7F2-6371709A9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585" y="1689378"/>
            <a:ext cx="5900504" cy="30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1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E3AE41-F922-C0EF-5B93-6A57AD86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09" y="0"/>
            <a:ext cx="486633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534BA-5DD1-7D7F-A0E8-02F8C3B05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327" y="0"/>
            <a:ext cx="498510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CD5F8-C2D0-5278-DF75-D4F8E37D17EE}"/>
              </a:ext>
            </a:extLst>
          </p:cNvPr>
          <p:cNvSpPr txBox="1"/>
          <p:nvPr/>
        </p:nvSpPr>
        <p:spPr>
          <a:xfrm>
            <a:off x="6604000" y="5207000"/>
            <a:ext cx="4318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Frei verfügbar unter: </a:t>
            </a:r>
            <a:r>
              <a:rPr lang="de-DE" dirty="0">
                <a:hlinkClick r:id="rId4"/>
              </a:rPr>
              <a:t>https://pure.iiasa.ac.at/id/eprint/19068/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87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189</Words>
  <Application>Microsoft Office PowerPoint</Application>
  <PresentationFormat>Widescreen</PresentationFormat>
  <Paragraphs>18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Das makingAchange Klima-Peer Training </vt:lpstr>
      <vt:lpstr>Die makingAchange Klima-Peer Ausbildung  TV-Beitrag: Thema, ORF2, 20.09.2021</vt:lpstr>
      <vt:lpstr>Einige Aktivitäten der makingAchange Klima-Peers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SCHINKO Thomas</dc:creator>
  <cp:lastModifiedBy>SCHINKO Thomas</cp:lastModifiedBy>
  <cp:revision>9</cp:revision>
  <dcterms:created xsi:type="dcterms:W3CDTF">2023-09-18T09:44:54Z</dcterms:created>
  <dcterms:modified xsi:type="dcterms:W3CDTF">2023-09-21T12:36:01Z</dcterms:modified>
</cp:coreProperties>
</file>