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9" r:id="rId2"/>
    <p:sldId id="280" r:id="rId3"/>
    <p:sldId id="281" r:id="rId4"/>
    <p:sldId id="278" r:id="rId5"/>
    <p:sldId id="274" r:id="rId6"/>
    <p:sldId id="275" r:id="rId7"/>
    <p:sldId id="282" r:id="rId8"/>
    <p:sldId id="283" r:id="rId9"/>
    <p:sldId id="284" r:id="rId10"/>
    <p:sldId id="285" r:id="rId11"/>
    <p:sldId id="286" r:id="rId12"/>
  </p:sldIdLst>
  <p:sldSz cx="12192000" cy="6858000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05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B22E"/>
    <a:srgbClr val="003B73"/>
    <a:srgbClr val="009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798" y="96"/>
      </p:cViewPr>
      <p:guideLst>
        <p:guide orient="horz" pos="2160"/>
        <p:guide pos="405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105" d="100"/>
          <a:sy n="105" d="100"/>
        </p:scale>
        <p:origin x="-343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33E9FD-E3EF-4BA9-941B-5EE6BD98803F}" type="datetimeFigureOut">
              <a:rPr lang="de-DE" smtClean="0"/>
              <a:t>21.09.2023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019EF5-F1BD-4BD5-94CC-8D291255CC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8580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2508C0-F641-43FC-BDFA-B2C331E21073}" type="datetimeFigureOut">
              <a:rPr lang="de-DE" smtClean="0"/>
              <a:t>21.09.2023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FDB56-9EAF-4E3D-8182-DD23449A03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7140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akingachange.ccca.ac.at/wp-content/uploads/2022/12/05_Zeitung_FINAL_20220608.pdf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Moderater </a:t>
            </a:r>
            <a:r>
              <a:rPr lang="de-DE" dirty="0" err="1"/>
              <a:t>konstruktivismus</a:t>
            </a:r>
            <a:r>
              <a:rPr lang="de-DE" dirty="0"/>
              <a:t> durch forschend-entdeckendes Lernen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FDB56-9EAF-4E3D-8182-DD23449A0318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6971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/>
              <a:t>Interdisziplinäres Lernen durch unterschiedliche Forschungsmethoden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/>
              <a:t>Transdisziplinäres Lernen durch Austausch mit Expert*innen auf Augenhöhe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FDB56-9EAF-4E3D-8182-DD23449A0318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4105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Wasser SDG 6</a:t>
            </a:r>
          </a:p>
          <a:p>
            <a:r>
              <a:rPr lang="de-DE" dirty="0"/>
              <a:t>Energie </a:t>
            </a:r>
            <a:r>
              <a:rPr lang="de-DE"/>
              <a:t>SDG 7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FDB56-9EAF-4E3D-8182-DD23449A0318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7835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hlinkClick r:id="rId3"/>
              </a:rPr>
              <a:t>Zeitung (ccca.ac.at)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FDB56-9EAF-4E3D-8182-DD23449A0318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0097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Ablauf</a:t>
            </a:r>
          </a:p>
          <a:p>
            <a:r>
              <a:rPr lang="de-AT" dirty="0"/>
              <a:t>Und das Zweite ist eine </a:t>
            </a:r>
            <a:r>
              <a:rPr lang="de-AT" dirty="0" err="1"/>
              <a:t>übersicht</a:t>
            </a:r>
            <a:r>
              <a:rPr lang="de-AT" dirty="0"/>
              <a:t> der Stationen von einem Jam… also nur ein </a:t>
            </a:r>
            <a:r>
              <a:rPr lang="de-AT" dirty="0" err="1"/>
              <a:t>auszug</a:t>
            </a:r>
            <a:endParaRPr lang="de-AT" dirty="0"/>
          </a:p>
          <a:p>
            <a:r>
              <a:rPr lang="de-AT" dirty="0"/>
              <a:t>Die Bilder von den arbeitenden </a:t>
            </a:r>
            <a:r>
              <a:rPr lang="de-AT" dirty="0" err="1"/>
              <a:t>kids</a:t>
            </a:r>
            <a:r>
              <a:rPr lang="de-AT" dirty="0"/>
              <a:t> = ohne Gesichter = Arbeit vor Ort während </a:t>
            </a:r>
            <a:r>
              <a:rPr lang="de-AT" dirty="0" err="1"/>
              <a:t>digi</a:t>
            </a:r>
            <a:r>
              <a:rPr lang="de-AT" dirty="0"/>
              <a:t>-Jam, mit Gesichter = </a:t>
            </a:r>
            <a:r>
              <a:rPr lang="de-AT" dirty="0" err="1"/>
              <a:t>kick-off</a:t>
            </a:r>
            <a:r>
              <a:rPr lang="de-AT" dirty="0"/>
              <a:t> Jam im Gallus</a:t>
            </a:r>
          </a:p>
          <a:p>
            <a:endParaRPr lang="de-AT" dirty="0"/>
          </a:p>
          <a:p>
            <a:r>
              <a:rPr lang="de-AT" dirty="0"/>
              <a:t>Du könntest evtl. auch noch ein Video zeigen… liegen hier: da müsstest du schauen, ob eines passt.</a:t>
            </a:r>
          </a:p>
          <a:p>
            <a:endParaRPr lang="de-AT" dirty="0"/>
          </a:p>
          <a:p>
            <a:r>
              <a:rPr lang="de-AT" dirty="0"/>
              <a:t>07_makingAchange\03_Organisation WP2\03_fächerübergreifender Projektunterricht\Planungen_21_22\Teil </a:t>
            </a:r>
            <a:r>
              <a:rPr lang="de-AT" dirty="0" err="1"/>
              <a:t>A_Jams</a:t>
            </a:r>
            <a:r>
              <a:rPr lang="de-AT" dirty="0"/>
              <a:t> mit Helga Mayr\Kommunikation mit Schulen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FDB56-9EAF-4E3D-8182-DD23449A0318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7268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680001" y="3117904"/>
            <a:ext cx="9564969" cy="553998"/>
          </a:xfrm>
        </p:spPr>
        <p:txBody>
          <a:bodyPr wrap="square" lIns="0" tIns="0" rIns="0" bIns="0">
            <a:spAutoFit/>
          </a:bodyPr>
          <a:lstStyle>
            <a:lvl1pPr algn="l">
              <a:defRPr b="1" i="0" baseline="0">
                <a:solidFill>
                  <a:srgbClr val="003B73"/>
                </a:solidFill>
                <a:latin typeface="+mn-lt"/>
                <a:cs typeface="Exo" pitchFamily="50" charset="0"/>
              </a:defRPr>
            </a:lvl1pPr>
          </a:lstStyle>
          <a:p>
            <a:r>
              <a:rPr lang="de-DE" dirty="0"/>
              <a:t>Mastertitel der Präsentation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680000" y="4896001"/>
            <a:ext cx="8534400" cy="307777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000">
                <a:solidFill>
                  <a:srgbClr val="65B22E"/>
                </a:solidFill>
                <a:latin typeface="+mn-lt"/>
                <a:cs typeface="Exo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err="1"/>
              <a:t>ReferentIn</a:t>
            </a:r>
            <a:endParaRPr lang="de-DE" dirty="0"/>
          </a:p>
        </p:txBody>
      </p:sp>
      <p:pic>
        <p:nvPicPr>
          <p:cNvPr id="9" name="Bild 8" descr="Footer_tite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826" y="6058317"/>
            <a:ext cx="12477651" cy="861738"/>
          </a:xfrm>
          <a:prstGeom prst="rect">
            <a:avLst/>
          </a:prstGeom>
        </p:spPr>
      </p:pic>
      <p:pic>
        <p:nvPicPr>
          <p:cNvPr id="8" name="Grafik 7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28216540-FE12-4B52-B753-13EB88AA27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21398" y="473571"/>
            <a:ext cx="2619022" cy="96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6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Logo_titelblat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000" y="900000"/>
            <a:ext cx="4445000" cy="1428750"/>
          </a:xfrm>
          <a:prstGeom prst="rect">
            <a:avLst/>
          </a:prstGeom>
        </p:spPr>
      </p:pic>
      <p:pic>
        <p:nvPicPr>
          <p:cNvPr id="9" name="Bild 8" descr="Footer_titel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255" y="6058317"/>
            <a:ext cx="12477651" cy="861738"/>
          </a:xfrm>
          <a:prstGeom prst="rect">
            <a:avLst/>
          </a:prstGeom>
        </p:spPr>
      </p:pic>
      <p:sp>
        <p:nvSpPr>
          <p:cNvPr id="8" name="Untertitel 2"/>
          <p:cNvSpPr txBox="1">
            <a:spLocks/>
          </p:cNvSpPr>
          <p:nvPr userDrawn="1"/>
        </p:nvSpPr>
        <p:spPr>
          <a:xfrm>
            <a:off x="1680000" y="4572000"/>
            <a:ext cx="2790400" cy="723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65B22E"/>
              </a:buClr>
              <a:buSzPct val="100000"/>
              <a:buFont typeface="Calibri" panose="020F0502020204030204" pitchFamily="34" charset="0"/>
              <a:buNone/>
              <a:defRPr sz="1600" kern="1200" baseline="0">
                <a:solidFill>
                  <a:srgbClr val="65B22E"/>
                </a:solidFill>
                <a:latin typeface="Exo" pitchFamily="50" charset="0"/>
                <a:ea typeface="+mn-ea"/>
                <a:cs typeface="Exo" pitchFamily="50" charset="0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rgbClr val="009EEE"/>
              </a:buClr>
              <a:buSzPct val="100000"/>
              <a:buFont typeface="Calibri" panose="020F050202020403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rgbClr val="003B73"/>
              </a:buClr>
              <a:buSzPct val="100000"/>
              <a:buFont typeface="Calibri" panose="020F050202020403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SzPct val="100000"/>
              <a:buFont typeface="Calibri" panose="020F050202020403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rgbClr val="003B73"/>
              </a:buClr>
              <a:buSzPct val="100000"/>
              <a:buFont typeface="Calibri" panose="020F050202020403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defTabSz="457200" rtl="0" eaLnBrk="1" latinLnBrk="0" hangingPunct="1">
              <a:lnSpc>
                <a:spcPts val="1600"/>
              </a:lnSpc>
              <a:spcBef>
                <a:spcPct val="20000"/>
              </a:spcBef>
              <a:buClr>
                <a:srgbClr val="65B22E"/>
              </a:buClr>
              <a:buSzPct val="100000"/>
              <a:buFont typeface="Calibri" panose="020F0502020204030204" pitchFamily="34" charset="0"/>
              <a:buNone/>
            </a:pPr>
            <a:r>
              <a:rPr lang="de-DE" sz="1600" b="1" i="0" kern="1200" baseline="0" dirty="0">
                <a:solidFill>
                  <a:srgbClr val="003B73"/>
                </a:solidFill>
                <a:latin typeface="+mn-lt"/>
                <a:ea typeface="+mn-ea"/>
                <a:cs typeface="Exo" pitchFamily="50" charset="0"/>
              </a:rPr>
              <a:t>CCCA Geschäftsstelle</a:t>
            </a:r>
          </a:p>
          <a:p>
            <a:pPr marL="0" indent="0" algn="l" defTabSz="457200" rtl="0" eaLnBrk="1" latinLnBrk="0" hangingPunct="1">
              <a:lnSpc>
                <a:spcPts val="1600"/>
              </a:lnSpc>
              <a:spcBef>
                <a:spcPct val="20000"/>
              </a:spcBef>
              <a:buClr>
                <a:srgbClr val="65B22E"/>
              </a:buClr>
              <a:buSzPct val="100000"/>
              <a:buFont typeface="Calibri" panose="020F0502020204030204" pitchFamily="34" charset="0"/>
              <a:buNone/>
            </a:pPr>
            <a:r>
              <a:rPr lang="de-DE" sz="1600" kern="1200" baseline="0" dirty="0" err="1">
                <a:solidFill>
                  <a:srgbClr val="003B73"/>
                </a:solidFill>
                <a:latin typeface="+mn-lt"/>
                <a:ea typeface="+mn-ea"/>
                <a:cs typeface="Exo" pitchFamily="50" charset="0"/>
              </a:rPr>
              <a:t>Borkowskigasse</a:t>
            </a:r>
            <a:r>
              <a:rPr lang="de-DE" sz="1600" kern="1200" baseline="0" dirty="0">
                <a:solidFill>
                  <a:srgbClr val="003B73"/>
                </a:solidFill>
                <a:latin typeface="+mn-lt"/>
                <a:ea typeface="+mn-ea"/>
                <a:cs typeface="Exo" pitchFamily="50" charset="0"/>
              </a:rPr>
              <a:t> 4/4</a:t>
            </a:r>
          </a:p>
          <a:p>
            <a:pPr marL="0" indent="0" algn="l" defTabSz="457200" rtl="0" eaLnBrk="1" latinLnBrk="0" hangingPunct="1">
              <a:lnSpc>
                <a:spcPts val="1600"/>
              </a:lnSpc>
              <a:spcBef>
                <a:spcPct val="20000"/>
              </a:spcBef>
              <a:buClr>
                <a:srgbClr val="65B22E"/>
              </a:buClr>
              <a:buSzPct val="100000"/>
              <a:buFont typeface="Calibri" panose="020F0502020204030204" pitchFamily="34" charset="0"/>
              <a:buNone/>
            </a:pPr>
            <a:r>
              <a:rPr lang="de-DE" sz="1600" kern="1200" baseline="0" dirty="0">
                <a:solidFill>
                  <a:srgbClr val="003B73"/>
                </a:solidFill>
                <a:latin typeface="+mn-lt"/>
                <a:ea typeface="+mn-ea"/>
                <a:cs typeface="Exo" pitchFamily="50" charset="0"/>
              </a:rPr>
              <a:t>A-1190 Wien</a:t>
            </a:r>
          </a:p>
        </p:txBody>
      </p:sp>
      <p:sp>
        <p:nvSpPr>
          <p:cNvPr id="10" name="Untertitel 2"/>
          <p:cNvSpPr txBox="1">
            <a:spLocks/>
          </p:cNvSpPr>
          <p:nvPr userDrawn="1"/>
        </p:nvSpPr>
        <p:spPr>
          <a:xfrm>
            <a:off x="4779264" y="4572000"/>
            <a:ext cx="2715136" cy="723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65B22E"/>
              </a:buClr>
              <a:buSzPct val="100000"/>
              <a:buFont typeface="Calibri" panose="020F0502020204030204" pitchFamily="34" charset="0"/>
              <a:buNone/>
              <a:defRPr sz="1600" kern="1200" baseline="0">
                <a:solidFill>
                  <a:srgbClr val="65B22E"/>
                </a:solidFill>
                <a:latin typeface="Exo" pitchFamily="50" charset="0"/>
                <a:ea typeface="+mn-ea"/>
                <a:cs typeface="Exo" pitchFamily="50" charset="0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rgbClr val="009EEE"/>
              </a:buClr>
              <a:buSzPct val="100000"/>
              <a:buFont typeface="Calibri" panose="020F050202020403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rgbClr val="003B73"/>
              </a:buClr>
              <a:buSzPct val="100000"/>
              <a:buFont typeface="Calibri" panose="020F050202020403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SzPct val="100000"/>
              <a:buFont typeface="Calibri" panose="020F050202020403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rgbClr val="003B73"/>
              </a:buClr>
              <a:buSzPct val="100000"/>
              <a:buFont typeface="Calibri" panose="020F050202020403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defTabSz="457200" rtl="0" eaLnBrk="1" latinLnBrk="0" hangingPunct="1">
              <a:lnSpc>
                <a:spcPts val="1600"/>
              </a:lnSpc>
              <a:spcBef>
                <a:spcPct val="20000"/>
              </a:spcBef>
              <a:buClr>
                <a:srgbClr val="65B22E"/>
              </a:buClr>
              <a:buSzPct val="100000"/>
              <a:buFont typeface="Calibri" panose="020F0502020204030204" pitchFamily="34" charset="0"/>
              <a:buNone/>
            </a:pPr>
            <a:r>
              <a:rPr lang="de-DE" sz="1600" b="1" kern="1200" baseline="0" dirty="0">
                <a:solidFill>
                  <a:srgbClr val="65B22E"/>
                </a:solidFill>
                <a:latin typeface="+mn-lt"/>
                <a:ea typeface="+mn-ea"/>
                <a:cs typeface="Exo" pitchFamily="50" charset="0"/>
              </a:rPr>
              <a:t>CCCA Servicezentrum</a:t>
            </a:r>
          </a:p>
          <a:p>
            <a:pPr marL="0" indent="0" algn="l" defTabSz="457200" rtl="0" eaLnBrk="1" latinLnBrk="0" hangingPunct="1">
              <a:lnSpc>
                <a:spcPts val="1600"/>
              </a:lnSpc>
              <a:spcBef>
                <a:spcPct val="20000"/>
              </a:spcBef>
              <a:buClr>
                <a:srgbClr val="65B22E"/>
              </a:buClr>
              <a:buSzPct val="100000"/>
              <a:buFont typeface="Calibri" panose="020F0502020204030204" pitchFamily="34" charset="0"/>
              <a:buNone/>
            </a:pPr>
            <a:r>
              <a:rPr lang="de-DE" sz="1600" kern="1200" baseline="0" dirty="0">
                <a:solidFill>
                  <a:srgbClr val="65B22E"/>
                </a:solidFill>
                <a:latin typeface="+mn-lt"/>
                <a:ea typeface="+mn-ea"/>
                <a:cs typeface="Exo" pitchFamily="50" charset="0"/>
              </a:rPr>
              <a:t>Mozartgasse 12/1</a:t>
            </a:r>
          </a:p>
          <a:p>
            <a:pPr marL="0" indent="0" algn="l" defTabSz="457200" rtl="0" eaLnBrk="1" latinLnBrk="0" hangingPunct="1">
              <a:lnSpc>
                <a:spcPts val="1600"/>
              </a:lnSpc>
              <a:spcBef>
                <a:spcPct val="20000"/>
              </a:spcBef>
              <a:buClr>
                <a:srgbClr val="65B22E"/>
              </a:buClr>
              <a:buSzPct val="100000"/>
              <a:buFont typeface="Calibri" panose="020F0502020204030204" pitchFamily="34" charset="0"/>
              <a:buNone/>
            </a:pPr>
            <a:r>
              <a:rPr lang="de-DE" sz="1600" kern="1200" baseline="0" dirty="0">
                <a:solidFill>
                  <a:srgbClr val="65B22E"/>
                </a:solidFill>
                <a:latin typeface="+mn-lt"/>
                <a:ea typeface="+mn-ea"/>
                <a:cs typeface="Exo" pitchFamily="50" charset="0"/>
              </a:rPr>
              <a:t>A-8010 Graz</a:t>
            </a:r>
          </a:p>
        </p:txBody>
      </p:sp>
      <p:sp>
        <p:nvSpPr>
          <p:cNvPr id="11" name="Untertitel 2"/>
          <p:cNvSpPr txBox="1">
            <a:spLocks/>
          </p:cNvSpPr>
          <p:nvPr userDrawn="1"/>
        </p:nvSpPr>
        <p:spPr>
          <a:xfrm>
            <a:off x="7776000" y="4572909"/>
            <a:ext cx="2790400" cy="723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65B22E"/>
              </a:buClr>
              <a:buSzPct val="100000"/>
              <a:buFont typeface="Calibri" panose="020F0502020204030204" pitchFamily="34" charset="0"/>
              <a:buNone/>
              <a:defRPr sz="1600" kern="1200" baseline="0">
                <a:solidFill>
                  <a:srgbClr val="65B22E"/>
                </a:solidFill>
                <a:latin typeface="Exo" pitchFamily="50" charset="0"/>
                <a:ea typeface="+mn-ea"/>
                <a:cs typeface="Exo" pitchFamily="50" charset="0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rgbClr val="009EEE"/>
              </a:buClr>
              <a:buSzPct val="100000"/>
              <a:buFont typeface="Calibri" panose="020F050202020403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rgbClr val="003B73"/>
              </a:buClr>
              <a:buSzPct val="100000"/>
              <a:buFont typeface="Calibri" panose="020F050202020403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SzPct val="100000"/>
              <a:buFont typeface="Calibri" panose="020F050202020403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rgbClr val="003B73"/>
              </a:buClr>
              <a:buSzPct val="100000"/>
              <a:buFont typeface="Calibri" panose="020F050202020403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defTabSz="457200" rtl="0" eaLnBrk="1" latinLnBrk="0" hangingPunct="1">
              <a:lnSpc>
                <a:spcPts val="1600"/>
              </a:lnSpc>
              <a:spcBef>
                <a:spcPct val="20000"/>
              </a:spcBef>
              <a:buClr>
                <a:srgbClr val="65B22E"/>
              </a:buClr>
              <a:buSzPct val="100000"/>
              <a:buFont typeface="Calibri" panose="020F0502020204030204" pitchFamily="34" charset="0"/>
              <a:buNone/>
            </a:pPr>
            <a:r>
              <a:rPr lang="de-DE" sz="1600" b="1" i="0" kern="1200" baseline="0" dirty="0">
                <a:solidFill>
                  <a:srgbClr val="003B73"/>
                </a:solidFill>
                <a:latin typeface="+mn-lt"/>
                <a:ea typeface="+mn-ea"/>
                <a:cs typeface="Exo" pitchFamily="50" charset="0"/>
              </a:rPr>
              <a:t>CCCA Datenzentrum</a:t>
            </a:r>
          </a:p>
          <a:p>
            <a:pPr marL="0" indent="0" algn="l" defTabSz="457200" rtl="0" eaLnBrk="1" latinLnBrk="0" hangingPunct="1">
              <a:lnSpc>
                <a:spcPts val="1600"/>
              </a:lnSpc>
              <a:spcBef>
                <a:spcPct val="20000"/>
              </a:spcBef>
              <a:buClr>
                <a:srgbClr val="65B22E"/>
              </a:buClr>
              <a:buSzPct val="100000"/>
              <a:buFont typeface="Calibri" panose="020F0502020204030204" pitchFamily="34" charset="0"/>
              <a:buNone/>
            </a:pPr>
            <a:r>
              <a:rPr lang="de-DE" sz="1600" kern="1200" baseline="0" dirty="0">
                <a:solidFill>
                  <a:srgbClr val="003B73"/>
                </a:solidFill>
                <a:latin typeface="+mn-lt"/>
                <a:ea typeface="+mn-ea"/>
                <a:cs typeface="Exo" pitchFamily="50" charset="0"/>
              </a:rPr>
              <a:t>Hohe Warte 38</a:t>
            </a:r>
          </a:p>
          <a:p>
            <a:pPr marL="0" indent="0" algn="l" defTabSz="457200" rtl="0" eaLnBrk="1" latinLnBrk="0" hangingPunct="1">
              <a:lnSpc>
                <a:spcPts val="1600"/>
              </a:lnSpc>
              <a:spcBef>
                <a:spcPct val="20000"/>
              </a:spcBef>
              <a:buClr>
                <a:srgbClr val="65B22E"/>
              </a:buClr>
              <a:buSzPct val="100000"/>
              <a:buFont typeface="Calibri" panose="020F0502020204030204" pitchFamily="34" charset="0"/>
              <a:buNone/>
            </a:pPr>
            <a:r>
              <a:rPr lang="de-DE" sz="1600" kern="1200" baseline="0" dirty="0">
                <a:solidFill>
                  <a:srgbClr val="003B73"/>
                </a:solidFill>
                <a:latin typeface="+mn-lt"/>
                <a:ea typeface="+mn-ea"/>
                <a:cs typeface="Exo" pitchFamily="50" charset="0"/>
              </a:rPr>
              <a:t>A-1190 Wien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77652" y="3420000"/>
            <a:ext cx="5248872" cy="246221"/>
          </a:xfrm>
        </p:spPr>
        <p:txBody>
          <a:bodyPr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rgbClr val="65B22E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ReferentIn</a:t>
            </a:r>
            <a:endParaRPr lang="de-DE" dirty="0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677653" y="3708001"/>
            <a:ext cx="3676649" cy="541687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600" baseline="0">
                <a:solidFill>
                  <a:srgbClr val="65B22E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referentIn@xx.ac.at</a:t>
            </a:r>
          </a:p>
          <a:p>
            <a:pPr lvl="0"/>
            <a:r>
              <a:rPr lang="de-DE" dirty="0"/>
              <a:t>+43 1 47654/7707</a:t>
            </a:r>
          </a:p>
        </p:txBody>
      </p:sp>
      <p:sp>
        <p:nvSpPr>
          <p:cNvPr id="18" name="Titel 1"/>
          <p:cNvSpPr txBox="1">
            <a:spLocks/>
          </p:cNvSpPr>
          <p:nvPr userDrawn="1"/>
        </p:nvSpPr>
        <p:spPr>
          <a:xfrm>
            <a:off x="1680001" y="2628000"/>
            <a:ext cx="9564969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 baseline="0">
                <a:solidFill>
                  <a:srgbClr val="003B73"/>
                </a:solidFill>
                <a:latin typeface="Exo" pitchFamily="50" charset="0"/>
                <a:ea typeface="+mj-ea"/>
                <a:cs typeface="Exo" pitchFamily="50" charset="0"/>
              </a:defRPr>
            </a:lvl1pPr>
          </a:lstStyle>
          <a:p>
            <a:r>
              <a:rPr lang="de-DE" sz="3600" dirty="0">
                <a:latin typeface="+mn-lt"/>
              </a:rPr>
              <a:t>Danke für Ihre Aufmerksamkeit!</a:t>
            </a:r>
          </a:p>
        </p:txBody>
      </p:sp>
      <p:sp>
        <p:nvSpPr>
          <p:cNvPr id="12" name="Datumsplatzhalter 3"/>
          <p:cNvSpPr txBox="1">
            <a:spLocks/>
          </p:cNvSpPr>
          <p:nvPr userDrawn="1"/>
        </p:nvSpPr>
        <p:spPr>
          <a:xfrm>
            <a:off x="7758331" y="6200587"/>
            <a:ext cx="3000544" cy="365125"/>
          </a:xfrm>
          <a:prstGeom prst="rect">
            <a:avLst/>
          </a:prstGeom>
        </p:spPr>
        <p:txBody>
          <a:bodyPr lIns="0" rIns="0"/>
          <a:lstStyle>
            <a:defPPr>
              <a:defRPr lang="de-DE"/>
            </a:defPPr>
            <a:lvl1pPr marL="0" algn="l" defTabSz="457200" rtl="0" eaLnBrk="1" latinLnBrk="0" hangingPunct="1">
              <a:defRPr sz="1800" b="1" i="0" kern="1200" baseline="0">
                <a:solidFill>
                  <a:schemeClr val="bg1"/>
                </a:solidFill>
                <a:latin typeface="Exo" pitchFamily="50" charset="0"/>
                <a:ea typeface="+mn-ea"/>
                <a:cs typeface="Exo" pitchFamily="50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>
                <a:latin typeface="+mn-lt"/>
              </a:rPr>
              <a:t>www.ccca.ac.at</a:t>
            </a:r>
          </a:p>
        </p:txBody>
      </p:sp>
    </p:spTree>
    <p:extLst>
      <p:ext uri="{BB962C8B-B14F-4D97-AF65-F5344CB8AC3E}">
        <p14:creationId xmlns:p14="http://schemas.microsoft.com/office/powerpoint/2010/main" val="2339177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el (Header-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08000" y="3043831"/>
            <a:ext cx="10388928" cy="880261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de-DE" dirty="0"/>
              <a:t>Zwischentitel - Format bearbeiten</a:t>
            </a:r>
          </a:p>
        </p:txBody>
      </p:sp>
      <p:pic>
        <p:nvPicPr>
          <p:cNvPr id="4" name="Grafik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8151005B-D03B-4C0E-8F0D-FA5AF7B87E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6233" y="596984"/>
            <a:ext cx="1859519" cy="68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20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(Header-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59" y="6372001"/>
            <a:ext cx="12278833" cy="485713"/>
          </a:xfrm>
          <a:prstGeom prst="rect">
            <a:avLst/>
          </a:prstGeom>
        </p:spPr>
      </p:pic>
      <p:sp>
        <p:nvSpPr>
          <p:cNvPr id="8" name="Fußzeilenplatzhalter 4"/>
          <p:cNvSpPr txBox="1">
            <a:spLocks/>
          </p:cNvSpPr>
          <p:nvPr userDrawn="1"/>
        </p:nvSpPr>
        <p:spPr>
          <a:xfrm>
            <a:off x="1008001" y="6408001"/>
            <a:ext cx="51732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457200" rtl="0" eaLnBrk="1" latinLnBrk="0" hangingPunct="1">
              <a:defRPr sz="1200" b="0" i="0" kern="1200" baseline="0">
                <a:solidFill>
                  <a:srgbClr val="FFFFFF"/>
                </a:solidFill>
                <a:latin typeface="Exo Regular"/>
                <a:ea typeface="+mn-ea"/>
                <a:cs typeface="Exo Regular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baseline="0" dirty="0">
                <a:latin typeface="+mn-lt"/>
              </a:rPr>
              <a:t> |  Anlass  |   Folie </a:t>
            </a:r>
            <a:fld id="{87D6C239-53C5-8445-A619-57A79740AEDC}" type="slidenum">
              <a:rPr lang="de-DE" sz="1200" baseline="0" smtClean="0">
                <a:latin typeface="+mn-lt"/>
              </a:rPr>
              <a:pPr/>
              <a:t>‹Nr.›</a:t>
            </a:fld>
            <a:r>
              <a:rPr lang="de-DE" sz="1200" baseline="0" dirty="0">
                <a:latin typeface="+mn-lt"/>
              </a:rPr>
              <a:t>  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1008001" y="1440000"/>
            <a:ext cx="10291700" cy="553998"/>
          </a:xfrm>
        </p:spPr>
        <p:txBody>
          <a:bodyPr wrap="square" lIns="0" tIns="0" rIns="0" bIns="0" anchor="t">
            <a:spAutoFit/>
          </a:bodyPr>
          <a:lstStyle>
            <a:lvl1pPr algn="l">
              <a:defRPr sz="3600" b="1" i="0">
                <a:solidFill>
                  <a:srgbClr val="003B73"/>
                </a:solidFill>
                <a:latin typeface="+mn-lt"/>
                <a:cs typeface="Exo" pitchFamily="50" charset="0"/>
              </a:defRPr>
            </a:lvl1pPr>
          </a:lstStyle>
          <a:p>
            <a:r>
              <a:rPr lang="de-DE" dirty="0"/>
              <a:t>CCCA – Seitentitel bearbeiten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1008001" y="2268000"/>
            <a:ext cx="10291700" cy="3976352"/>
          </a:xfrm>
        </p:spPr>
        <p:txBody>
          <a:bodyPr lIns="0" rIns="0"/>
          <a:lstStyle>
            <a:lvl1pPr marL="358775" indent="-358775">
              <a:buClr>
                <a:srgbClr val="65B22E"/>
              </a:buClr>
              <a:buSzPct val="100000"/>
              <a:buFont typeface="Calibri" panose="020F0502020204030204" pitchFamily="34" charset="0"/>
              <a:buChar char="›"/>
              <a:defRPr sz="2400">
                <a:solidFill>
                  <a:srgbClr val="003B73"/>
                </a:solidFill>
                <a:latin typeface="+mn-lt"/>
              </a:defRPr>
            </a:lvl1pPr>
            <a:lvl2pPr marL="715963" indent="-357188">
              <a:buClr>
                <a:srgbClr val="009EEE"/>
              </a:buClr>
              <a:buSzPct val="100000"/>
              <a:buFont typeface="Calibri" panose="020F0502020204030204" pitchFamily="34" charset="0"/>
              <a:buChar char="›"/>
              <a:defRPr sz="2000">
                <a:solidFill>
                  <a:srgbClr val="003B73"/>
                </a:solidFill>
                <a:latin typeface="+mn-lt"/>
              </a:defRPr>
            </a:lvl2pPr>
            <a:lvl3pPr marL="1074738" indent="-358775">
              <a:buClr>
                <a:srgbClr val="003B73"/>
              </a:buClr>
              <a:buSzPct val="100000"/>
              <a:buFont typeface="Calibri" panose="020F0502020204030204" pitchFamily="34" charset="0"/>
              <a:buChar char="›"/>
              <a:defRPr sz="2000">
                <a:solidFill>
                  <a:srgbClr val="003B73"/>
                </a:solidFill>
                <a:latin typeface="+mn-lt"/>
              </a:defRPr>
            </a:lvl3pPr>
            <a:lvl4pPr marL="1433513" indent="-358775">
              <a:buClr>
                <a:srgbClr val="003B73"/>
              </a:buClr>
              <a:buSzPct val="100000"/>
              <a:buFont typeface="Calibri" panose="020F0502020204030204" pitchFamily="34" charset="0"/>
              <a:buChar char="›"/>
              <a:defRPr sz="1800">
                <a:solidFill>
                  <a:srgbClr val="003B73"/>
                </a:solidFill>
                <a:latin typeface="+mn-lt"/>
              </a:defRPr>
            </a:lvl4pPr>
            <a:lvl5pPr marL="1790700" indent="-357188">
              <a:buClr>
                <a:srgbClr val="003B73"/>
              </a:buClr>
              <a:buSzPct val="100000"/>
              <a:buFont typeface="Calibri" panose="020F0502020204030204" pitchFamily="34" charset="0"/>
              <a:buChar char="›"/>
              <a:defRPr sz="1800">
                <a:solidFill>
                  <a:srgbClr val="003B73"/>
                </a:solidFill>
                <a:latin typeface="+mn-lt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9" name="Grafik 8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8F241B1-05AE-4F8B-8E0F-5B9F557D05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6233" y="596984"/>
            <a:ext cx="1859519" cy="68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8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 (Header-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08000" y="1440000"/>
            <a:ext cx="10388928" cy="87212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 dirty="0"/>
              <a:t>Zwei Spalten - Titel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008000" y="2628000"/>
            <a:ext cx="4988517" cy="639762"/>
          </a:xfrm>
        </p:spPr>
        <p:txBody>
          <a:bodyPr anchor="t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Überschrift 1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008000" y="3549594"/>
            <a:ext cx="4988517" cy="25765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2646596"/>
            <a:ext cx="5203561" cy="639762"/>
          </a:xfrm>
        </p:spPr>
        <p:txBody>
          <a:bodyPr anchor="t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Überschrift 2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3549593"/>
            <a:ext cx="5203561" cy="257657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8" name="Grafik 7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080D14CD-1A79-44CB-8B85-4B60253043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6233" y="596984"/>
            <a:ext cx="1859519" cy="68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41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(Header-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008000" y="1440000"/>
            <a:ext cx="1001988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008000" y="5707028"/>
            <a:ext cx="10019885" cy="465172"/>
          </a:xfrm>
        </p:spPr>
        <p:txBody>
          <a:bodyPr/>
          <a:lstStyle>
            <a:lvl1pPr marL="0" indent="0">
              <a:buNone/>
              <a:defRPr sz="1400"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5" name="Grafik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B123329-A408-4C12-B366-C80C5DD44C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6233" y="596984"/>
            <a:ext cx="1859519" cy="68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5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el (Footer-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Footer_conten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59" y="6009680"/>
            <a:ext cx="12278833" cy="84832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08000" y="3043831"/>
            <a:ext cx="10388928" cy="880261"/>
          </a:xfrm>
        </p:spPr>
        <p:txBody>
          <a:bodyPr/>
          <a:lstStyle/>
          <a:p>
            <a:r>
              <a:rPr lang="de-DE" dirty="0"/>
              <a:t>Zwischentitel - Format bearbeiten</a:t>
            </a:r>
          </a:p>
        </p:txBody>
      </p:sp>
      <p:sp>
        <p:nvSpPr>
          <p:cNvPr id="7" name="Fußzeilenplatzhalter 4"/>
          <p:cNvSpPr txBox="1">
            <a:spLocks/>
          </p:cNvSpPr>
          <p:nvPr userDrawn="1"/>
        </p:nvSpPr>
        <p:spPr>
          <a:xfrm>
            <a:off x="2809876" y="6408001"/>
            <a:ext cx="51732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457200" rtl="0" eaLnBrk="1" latinLnBrk="0" hangingPunct="1">
              <a:defRPr sz="1200" b="0" i="0" kern="1200" baseline="0">
                <a:solidFill>
                  <a:srgbClr val="FFFFFF"/>
                </a:solidFill>
                <a:latin typeface="Exo Regular"/>
                <a:ea typeface="+mn-ea"/>
                <a:cs typeface="Exo Regular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 err="1">
                <a:latin typeface="+mn-lt"/>
              </a:rPr>
              <a:t>AutorIn</a:t>
            </a:r>
            <a:r>
              <a:rPr lang="de-DE" sz="1200" dirty="0">
                <a:latin typeface="+mn-lt"/>
              </a:rPr>
              <a:t> |  Anlass  |   Folie </a:t>
            </a:r>
            <a:fld id="{87D6C239-53C5-8445-A619-57A79740AEDC}" type="slidenum">
              <a:rPr lang="de-DE" sz="1200" smtClean="0">
                <a:latin typeface="+mn-lt"/>
              </a:rPr>
              <a:pPr/>
              <a:t>‹Nr.›</a:t>
            </a:fld>
            <a:r>
              <a:rPr lang="de-DE" sz="1200" dirty="0">
                <a:latin typeface="+mn-lt"/>
              </a:rPr>
              <a:t>  </a:t>
            </a:r>
          </a:p>
        </p:txBody>
      </p:sp>
      <p:sp>
        <p:nvSpPr>
          <p:cNvPr id="8" name="Datumsplatzhalter 3"/>
          <p:cNvSpPr txBox="1">
            <a:spLocks/>
          </p:cNvSpPr>
          <p:nvPr userDrawn="1"/>
        </p:nvSpPr>
        <p:spPr>
          <a:xfrm>
            <a:off x="10319999" y="6408001"/>
            <a:ext cx="134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200" b="0" i="0" kern="1200">
                <a:solidFill>
                  <a:schemeClr val="bg1"/>
                </a:solidFill>
                <a:latin typeface="Exo Regular"/>
                <a:ea typeface="+mn-ea"/>
                <a:cs typeface="Exo Regular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>
                <a:latin typeface="+mn-lt"/>
              </a:rPr>
              <a:t>09.02.14</a:t>
            </a:r>
          </a:p>
        </p:txBody>
      </p:sp>
    </p:spTree>
    <p:extLst>
      <p:ext uri="{BB962C8B-B14F-4D97-AF65-F5344CB8AC3E}">
        <p14:creationId xmlns:p14="http://schemas.microsoft.com/office/powerpoint/2010/main" val="256633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 (Footer-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ooter_conten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59" y="6009680"/>
            <a:ext cx="12278833" cy="84832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08001" y="756000"/>
            <a:ext cx="10291700" cy="553998"/>
          </a:xfrm>
        </p:spPr>
        <p:txBody>
          <a:bodyPr wrap="square" lIns="0" tIns="0" rIns="0" bIns="0" anchor="t">
            <a:spAutoFit/>
          </a:bodyPr>
          <a:lstStyle>
            <a:lvl1pPr algn="l">
              <a:defRPr sz="3600" b="1" i="0">
                <a:solidFill>
                  <a:srgbClr val="003B73"/>
                </a:solidFill>
                <a:latin typeface="Exo" pitchFamily="50" charset="0"/>
                <a:cs typeface="Exo" pitchFamily="50" charset="0"/>
              </a:defRPr>
            </a:lvl1pPr>
          </a:lstStyle>
          <a:p>
            <a:r>
              <a:rPr lang="de-DE" dirty="0"/>
              <a:t>CCCA – Seitentitel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08001" y="1584001"/>
            <a:ext cx="10291700" cy="4284207"/>
          </a:xfrm>
        </p:spPr>
        <p:txBody>
          <a:bodyPr lIns="0" rIns="0"/>
          <a:lstStyle>
            <a:lvl1pPr marL="357188" indent="-357188">
              <a:buClr>
                <a:srgbClr val="65B22E"/>
              </a:buClr>
              <a:buFont typeface="+mj-lt"/>
              <a:buAutoNum type="arabicPeriod"/>
              <a:defRPr sz="2400">
                <a:solidFill>
                  <a:srgbClr val="003B73"/>
                </a:solidFill>
                <a:latin typeface="+mn-lt"/>
              </a:defRPr>
            </a:lvl1pPr>
            <a:lvl2pPr marL="715963" indent="-358775">
              <a:buClr>
                <a:srgbClr val="009EEE"/>
              </a:buClr>
              <a:buFont typeface="+mj-lt"/>
              <a:buAutoNum type="arabicPeriod"/>
              <a:defRPr sz="2000">
                <a:solidFill>
                  <a:srgbClr val="003B73"/>
                </a:solidFill>
                <a:latin typeface="+mn-lt"/>
              </a:defRPr>
            </a:lvl2pPr>
            <a:lvl3pPr marL="1073150" indent="-357188">
              <a:buFont typeface="+mj-lt"/>
              <a:buAutoNum type="arabicPeriod"/>
              <a:defRPr sz="2000">
                <a:solidFill>
                  <a:srgbClr val="003B73"/>
                </a:solidFill>
                <a:latin typeface="+mn-lt"/>
              </a:defRPr>
            </a:lvl3pPr>
            <a:lvl4pPr marL="1431925" indent="-358775">
              <a:buFont typeface="+mj-lt"/>
              <a:buAutoNum type="arabicPeriod"/>
              <a:defRPr sz="1800">
                <a:solidFill>
                  <a:srgbClr val="003B73"/>
                </a:solidFill>
                <a:latin typeface="+mn-lt"/>
              </a:defRPr>
            </a:lvl4pPr>
            <a:lvl5pPr marL="1789113" indent="-357188">
              <a:buFont typeface="+mj-lt"/>
              <a:buAutoNum type="arabicPeriod"/>
              <a:defRPr sz="1800">
                <a:solidFill>
                  <a:srgbClr val="003B73"/>
                </a:solidFill>
                <a:latin typeface="+mn-lt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Fußzeilenplatzhalter 4"/>
          <p:cNvSpPr txBox="1">
            <a:spLocks/>
          </p:cNvSpPr>
          <p:nvPr userDrawn="1"/>
        </p:nvSpPr>
        <p:spPr>
          <a:xfrm>
            <a:off x="2809876" y="6408001"/>
            <a:ext cx="51732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457200" rtl="0" eaLnBrk="1" latinLnBrk="0" hangingPunct="1">
              <a:defRPr sz="1200" b="0" i="0" kern="1200" baseline="0">
                <a:solidFill>
                  <a:srgbClr val="FFFFFF"/>
                </a:solidFill>
                <a:latin typeface="Exo Regular"/>
                <a:ea typeface="+mn-ea"/>
                <a:cs typeface="Exo Regular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 err="1">
                <a:latin typeface="+mn-lt"/>
              </a:rPr>
              <a:t>AutorIn</a:t>
            </a:r>
            <a:r>
              <a:rPr lang="de-DE" sz="1200" dirty="0">
                <a:latin typeface="+mn-lt"/>
              </a:rPr>
              <a:t> |  Anlass  |   Folie </a:t>
            </a:r>
            <a:fld id="{87D6C239-53C5-8445-A619-57A79740AEDC}" type="slidenum">
              <a:rPr lang="de-DE" sz="1200" smtClean="0">
                <a:latin typeface="+mn-lt"/>
              </a:rPr>
              <a:pPr/>
              <a:t>‹Nr.›</a:t>
            </a:fld>
            <a:r>
              <a:rPr lang="de-DE" sz="1200" dirty="0">
                <a:latin typeface="+mn-lt"/>
              </a:rPr>
              <a:t>  </a:t>
            </a:r>
          </a:p>
        </p:txBody>
      </p:sp>
      <p:sp>
        <p:nvSpPr>
          <p:cNvPr id="10" name="Datumsplatzhalter 3"/>
          <p:cNvSpPr txBox="1">
            <a:spLocks/>
          </p:cNvSpPr>
          <p:nvPr userDrawn="1"/>
        </p:nvSpPr>
        <p:spPr>
          <a:xfrm>
            <a:off x="10319999" y="6408001"/>
            <a:ext cx="134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200" b="0" i="0" kern="1200">
                <a:solidFill>
                  <a:schemeClr val="bg1"/>
                </a:solidFill>
                <a:latin typeface="Exo Regular"/>
                <a:ea typeface="+mn-ea"/>
                <a:cs typeface="Exo Regular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>
                <a:latin typeface="+mn-lt"/>
              </a:rPr>
              <a:t>09.02.14</a:t>
            </a:r>
          </a:p>
        </p:txBody>
      </p:sp>
    </p:spTree>
    <p:extLst>
      <p:ext uri="{BB962C8B-B14F-4D97-AF65-F5344CB8AC3E}">
        <p14:creationId xmlns:p14="http://schemas.microsoft.com/office/powerpoint/2010/main" val="3747200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 (Footer-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08000" y="756000"/>
            <a:ext cx="10388928" cy="87212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Zwei Spalten - Titel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008000" y="1813874"/>
            <a:ext cx="4988517" cy="639762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Überschrift 1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008000" y="2727326"/>
            <a:ext cx="4988517" cy="320765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813874"/>
            <a:ext cx="5203561" cy="639762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Überschrift 2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727326"/>
            <a:ext cx="5203561" cy="320765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8" name="Bild 7" descr="Footer_conten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59" y="6009680"/>
            <a:ext cx="12278833" cy="848320"/>
          </a:xfrm>
          <a:prstGeom prst="rect">
            <a:avLst/>
          </a:prstGeom>
        </p:spPr>
      </p:pic>
      <p:sp>
        <p:nvSpPr>
          <p:cNvPr id="9" name="Fußzeilenplatzhalter 4"/>
          <p:cNvSpPr txBox="1">
            <a:spLocks/>
          </p:cNvSpPr>
          <p:nvPr userDrawn="1"/>
        </p:nvSpPr>
        <p:spPr>
          <a:xfrm>
            <a:off x="2809876" y="6408001"/>
            <a:ext cx="51732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457200" rtl="0" eaLnBrk="1" latinLnBrk="0" hangingPunct="1">
              <a:defRPr sz="1200" b="0" i="0" kern="1200" baseline="0">
                <a:solidFill>
                  <a:srgbClr val="FFFFFF"/>
                </a:solidFill>
                <a:latin typeface="Exo Regular"/>
                <a:ea typeface="+mn-ea"/>
                <a:cs typeface="Exo Regular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 err="1">
                <a:latin typeface="+mn-lt"/>
              </a:rPr>
              <a:t>AutorIn</a:t>
            </a:r>
            <a:r>
              <a:rPr lang="de-DE" sz="1200" dirty="0">
                <a:latin typeface="+mn-lt"/>
              </a:rPr>
              <a:t> |  Anlass  |   Folie </a:t>
            </a:r>
            <a:fld id="{87D6C239-53C5-8445-A619-57A79740AEDC}" type="slidenum">
              <a:rPr lang="de-DE" sz="1200" smtClean="0">
                <a:latin typeface="+mn-lt"/>
              </a:rPr>
              <a:pPr/>
              <a:t>‹Nr.›</a:t>
            </a:fld>
            <a:r>
              <a:rPr lang="de-DE" sz="1200" dirty="0">
                <a:latin typeface="+mn-lt"/>
              </a:rPr>
              <a:t>  </a:t>
            </a:r>
          </a:p>
        </p:txBody>
      </p:sp>
      <p:sp>
        <p:nvSpPr>
          <p:cNvPr id="11" name="Datumsplatzhalter 3"/>
          <p:cNvSpPr txBox="1">
            <a:spLocks/>
          </p:cNvSpPr>
          <p:nvPr userDrawn="1"/>
        </p:nvSpPr>
        <p:spPr>
          <a:xfrm>
            <a:off x="10319999" y="6408001"/>
            <a:ext cx="134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200" b="0" i="0" kern="1200">
                <a:solidFill>
                  <a:schemeClr val="bg1"/>
                </a:solidFill>
                <a:latin typeface="Exo Regular"/>
                <a:ea typeface="+mn-ea"/>
                <a:cs typeface="Exo Regular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>
                <a:latin typeface="Exo" pitchFamily="50" charset="0"/>
              </a:rPr>
              <a:t>09.02.14</a:t>
            </a:r>
          </a:p>
        </p:txBody>
      </p:sp>
    </p:spTree>
    <p:extLst>
      <p:ext uri="{BB962C8B-B14F-4D97-AF65-F5344CB8AC3E}">
        <p14:creationId xmlns:p14="http://schemas.microsoft.com/office/powerpoint/2010/main" val="1962908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600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59" y="6372001"/>
            <a:ext cx="12278833" cy="485713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008000" y="756000"/>
            <a:ext cx="10388928" cy="1143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08000" y="2160000"/>
            <a:ext cx="10388928" cy="3976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Fußzeilenplatzhalter 4"/>
          <p:cNvSpPr txBox="1">
            <a:spLocks/>
          </p:cNvSpPr>
          <p:nvPr userDrawn="1"/>
        </p:nvSpPr>
        <p:spPr>
          <a:xfrm>
            <a:off x="1008001" y="6408001"/>
            <a:ext cx="51732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457200" rtl="0" eaLnBrk="1" latinLnBrk="0" hangingPunct="1">
              <a:defRPr sz="1200" b="0" i="0" kern="1200" baseline="0">
                <a:solidFill>
                  <a:srgbClr val="FFFFFF"/>
                </a:solidFill>
                <a:latin typeface="Exo Regular"/>
                <a:ea typeface="+mn-ea"/>
                <a:cs typeface="Exo Regular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>
                <a:latin typeface="+mn-lt"/>
              </a:rPr>
              <a:t>Irina Heitmann|  </a:t>
            </a:r>
            <a:r>
              <a:rPr lang="de-DE" sz="1200" dirty="0" err="1">
                <a:latin typeface="+mn-lt"/>
              </a:rPr>
              <a:t>mAc</a:t>
            </a:r>
            <a:r>
              <a:rPr lang="de-DE" sz="1200" dirty="0">
                <a:latin typeface="+mn-lt"/>
              </a:rPr>
              <a:t> |   Folie </a:t>
            </a:r>
            <a:fld id="{87D6C239-53C5-8445-A619-57A79740AEDC}" type="slidenum">
              <a:rPr lang="de-DE" sz="1200" smtClean="0">
                <a:latin typeface="+mn-lt"/>
              </a:rPr>
              <a:pPr/>
              <a:t>‹Nr.›</a:t>
            </a:fld>
            <a:r>
              <a:rPr lang="de-DE" sz="1200" dirty="0">
                <a:latin typeface="+mn-lt"/>
              </a:rPr>
              <a:t> 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5BE9B33-59DC-477A-BA1B-E87E8AF6C8EE}"/>
              </a:ext>
            </a:extLst>
          </p:cNvPr>
          <p:cNvSpPr txBox="1"/>
          <p:nvPr userDrawn="1"/>
        </p:nvSpPr>
        <p:spPr>
          <a:xfrm>
            <a:off x="10676012" y="6496127"/>
            <a:ext cx="1793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D28B4C5-248C-4EC6-A6A3-A5195ECAC081}" type="datetime1">
              <a:rPr lang="de-AT" sz="1200" b="0" i="0" kern="1200" baseline="0" smtClean="0">
                <a:solidFill>
                  <a:srgbClr val="FFFFFF"/>
                </a:solidFill>
                <a:latin typeface="+mn-lt"/>
                <a:ea typeface="+mn-ea"/>
              </a:rPr>
              <a:t>21.09.2023</a:t>
            </a:fld>
            <a:endParaRPr lang="de-AT" sz="1200" b="0" i="0" kern="1200" baseline="0" dirty="0">
              <a:solidFill>
                <a:srgbClr val="FFFFFF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2629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3" r:id="rId4"/>
    <p:sldLayoutId id="2147483657" r:id="rId5"/>
    <p:sldLayoutId id="2147483662" r:id="rId6"/>
    <p:sldLayoutId id="2147483650" r:id="rId7"/>
    <p:sldLayoutId id="2147483663" r:id="rId8"/>
    <p:sldLayoutId id="2147483655" r:id="rId9"/>
    <p:sldLayoutId id="2147483664" r:id="rId10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3B73"/>
          </a:solidFill>
          <a:latin typeface="+mn-lt"/>
          <a:ea typeface="+mj-ea"/>
          <a:cs typeface="Exo" pitchFamily="50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65B22E"/>
        </a:buClr>
        <a:buSzPct val="100000"/>
        <a:buFont typeface="Calibri" panose="020F0502020204030204" pitchFamily="34" charset="0"/>
        <a:buChar char="›"/>
        <a:defRPr sz="2400" kern="1200">
          <a:solidFill>
            <a:srgbClr val="003B73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9EEE"/>
        </a:buClr>
        <a:buSzPct val="100000"/>
        <a:buFont typeface="Calibri" panose="020F0502020204030204" pitchFamily="34" charset="0"/>
        <a:buChar char="›"/>
        <a:defRPr sz="2000" kern="1200">
          <a:solidFill>
            <a:srgbClr val="003B73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3B73"/>
        </a:buClr>
        <a:buSzPct val="100000"/>
        <a:buFont typeface="Calibri" panose="020F0502020204030204" pitchFamily="34" charset="0"/>
        <a:buChar char="›"/>
        <a:defRPr sz="2000" kern="1200">
          <a:solidFill>
            <a:srgbClr val="003B73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 typeface="Calibri" panose="020F0502020204030204" pitchFamily="34" charset="0"/>
        <a:buChar char="›"/>
        <a:defRPr sz="1800" kern="1200">
          <a:solidFill>
            <a:srgbClr val="003B73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003B73"/>
        </a:buClr>
        <a:buSzPct val="100000"/>
        <a:buFont typeface="Calibri" panose="020F0502020204030204" pitchFamily="34" charset="0"/>
        <a:buChar char="›"/>
        <a:defRPr sz="1800" kern="1200">
          <a:solidFill>
            <a:srgbClr val="003B73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s://makingachange.ccca.ac.at/wp-content/uploads/2022/12/05_Zeitung_FINAL_20220608.pdf" TargetMode="Externa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93363" y="1777437"/>
            <a:ext cx="10708825" cy="1846659"/>
          </a:xfrm>
        </p:spPr>
        <p:txBody>
          <a:bodyPr/>
          <a:lstStyle/>
          <a:p>
            <a:r>
              <a:rPr lang="de-DE" sz="4000" dirty="0">
                <a:latin typeface="Arial" panose="020B0604020202020204" pitchFamily="34" charset="0"/>
              </a:rPr>
              <a:t>Learning </a:t>
            </a:r>
            <a:r>
              <a:rPr lang="de-DE" sz="4000" dirty="0" err="1">
                <a:latin typeface="Arial" panose="020B0604020202020204" pitchFamily="34" charset="0"/>
              </a:rPr>
              <a:t>by</a:t>
            </a:r>
            <a:r>
              <a:rPr lang="de-DE" sz="4000" dirty="0">
                <a:latin typeface="Arial" panose="020B0604020202020204" pitchFamily="34" charset="0"/>
              </a:rPr>
              <a:t> </a:t>
            </a:r>
            <a:r>
              <a:rPr lang="de-DE" sz="4000" dirty="0" err="1">
                <a:latin typeface="Arial" panose="020B0604020202020204" pitchFamily="34" charset="0"/>
              </a:rPr>
              <a:t>doing</a:t>
            </a:r>
            <a:r>
              <a:rPr lang="de-DE" sz="4000" dirty="0">
                <a:latin typeface="Arial" panose="020B0604020202020204" pitchFamily="34" charset="0"/>
              </a:rPr>
              <a:t>- transdisziplinäres Lernen in fächerübergreifenden Projekten</a:t>
            </a:r>
            <a:endParaRPr lang="de-DE" sz="4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08365" y="3918123"/>
            <a:ext cx="8076435" cy="677108"/>
          </a:xfrm>
        </p:spPr>
        <p:txBody>
          <a:bodyPr/>
          <a:lstStyle/>
          <a:p>
            <a:r>
              <a:rPr lang="de-DE" dirty="0"/>
              <a:t>Irina Heitmann - UIBK</a:t>
            </a:r>
          </a:p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34E2E03-DFBF-461A-8ABF-D6F64C497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600" y="5080563"/>
            <a:ext cx="7660800" cy="86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85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F3A443-A50E-3705-DAE4-B3025FEEE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5675" y="1205511"/>
            <a:ext cx="7791696" cy="880261"/>
          </a:xfrm>
        </p:spPr>
        <p:txBody>
          <a:bodyPr/>
          <a:lstStyle/>
          <a:p>
            <a:r>
              <a:rPr lang="de-DE" dirty="0"/>
              <a:t>GGDJ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A00D63F-E83D-8672-2ECE-B986FC521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129" y="3050223"/>
            <a:ext cx="5194039" cy="292199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4FF1C21-3FCD-7100-0D1D-C7441CDFA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843" y="350309"/>
            <a:ext cx="4571999" cy="2480332"/>
          </a:xfrm>
          <a:prstGeom prst="rect">
            <a:avLst/>
          </a:prstGeom>
        </p:spPr>
      </p:pic>
      <p:pic>
        <p:nvPicPr>
          <p:cNvPr id="5" name="Picture 2" descr="https://lh5.googleusercontent.com/D9Z-wpC8rRbOXEv7FotuaiIMBNsJlPhJOMGzZtwTzANfbpG9vRFc0TsBeAN-NWKa8ZVM8aUXXfN8X2pX0p9MqCLPACh3fENoXdsHf2SaGAz-93cd_i73qvD6_skOdBZt4deTD5C8N7A0L4Y5">
            <a:extLst>
              <a:ext uri="{FF2B5EF4-FFF2-40B4-BE49-F238E27FC236}">
                <a16:creationId xmlns:a16="http://schemas.microsoft.com/office/drawing/2014/main" id="{654EA9BA-3CE9-EAEB-F698-667868899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664" y="1904008"/>
            <a:ext cx="3044656" cy="171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E4D3BF6-92A7-855F-2723-E8331113D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8587" y="3955131"/>
            <a:ext cx="2303192" cy="172739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8AE35B4-CDFF-7D8A-2DB8-3E3D07C77E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1429" y="1042342"/>
            <a:ext cx="3576572" cy="268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4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49E6A-38E7-CDBB-43A7-649868A22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976" y="1772815"/>
            <a:ext cx="10388928" cy="880261"/>
          </a:xfrm>
        </p:spPr>
        <p:txBody>
          <a:bodyPr>
            <a:noAutofit/>
          </a:bodyPr>
          <a:lstStyle/>
          <a:p>
            <a:r>
              <a:rPr lang="de-DE" sz="4000" dirty="0"/>
              <a:t>Danke für Ihre Aufmerksamkeit!</a:t>
            </a:r>
            <a:br>
              <a:rPr lang="de-DE" sz="4000" dirty="0"/>
            </a:br>
            <a:br>
              <a:rPr lang="de-DE" sz="4000" dirty="0"/>
            </a:br>
            <a:endParaRPr lang="de-DE" sz="40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AC1D6EA-6B2B-C0FD-C841-E48E3C2618BC}"/>
              </a:ext>
            </a:extLst>
          </p:cNvPr>
          <p:cNvSpPr txBox="1"/>
          <p:nvPr/>
        </p:nvSpPr>
        <p:spPr>
          <a:xfrm>
            <a:off x="923544" y="3364992"/>
            <a:ext cx="24012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92D050"/>
                </a:solidFill>
              </a:rPr>
              <a:t>Irina Heitmann</a:t>
            </a:r>
          </a:p>
          <a:p>
            <a:r>
              <a:rPr lang="de-DE" sz="1600" dirty="0">
                <a:solidFill>
                  <a:srgbClr val="92D050"/>
                </a:solidFill>
              </a:rPr>
              <a:t>irina.heitmann@uibk.ac.at</a:t>
            </a:r>
          </a:p>
        </p:txBody>
      </p:sp>
    </p:spTree>
    <p:extLst>
      <p:ext uri="{BB962C8B-B14F-4D97-AF65-F5344CB8AC3E}">
        <p14:creationId xmlns:p14="http://schemas.microsoft.com/office/powerpoint/2010/main" val="1940549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D7D398-8604-1F27-EEFB-18E2A7755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920" y="465223"/>
            <a:ext cx="7791696" cy="880261"/>
          </a:xfrm>
        </p:spPr>
        <p:txBody>
          <a:bodyPr/>
          <a:lstStyle/>
          <a:p>
            <a:r>
              <a:rPr lang="de-DE" dirty="0"/>
              <a:t>Projektstruktur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2995FC6B-F184-BBA5-F17C-91793B69DE41}"/>
              </a:ext>
            </a:extLst>
          </p:cNvPr>
          <p:cNvGrpSpPr/>
          <p:nvPr/>
        </p:nvGrpSpPr>
        <p:grpSpPr>
          <a:xfrm>
            <a:off x="256674" y="1724407"/>
            <a:ext cx="11678653" cy="2991971"/>
            <a:chOff x="38288" y="2191724"/>
            <a:chExt cx="9105712" cy="2275434"/>
          </a:xfrm>
        </p:grpSpPr>
        <p:pic>
          <p:nvPicPr>
            <p:cNvPr id="3" name="Inhaltsplatzhalter 5">
              <a:extLst>
                <a:ext uri="{FF2B5EF4-FFF2-40B4-BE49-F238E27FC236}">
                  <a16:creationId xmlns:a16="http://schemas.microsoft.com/office/drawing/2014/main" id="{B0181046-213D-3B7D-73DC-CECA78194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299" b="32276"/>
            <a:stretch/>
          </p:blipFill>
          <p:spPr>
            <a:xfrm>
              <a:off x="38288" y="2191724"/>
              <a:ext cx="9105712" cy="2275434"/>
            </a:xfrm>
            <a:prstGeom prst="rect">
              <a:avLst/>
            </a:prstGeom>
            <a:noFill/>
          </p:spPr>
        </p:pic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8FDAE5A6-D515-E65A-C6EA-694BA440DC18}"/>
                </a:ext>
              </a:extLst>
            </p:cNvPr>
            <p:cNvSpPr/>
            <p:nvPr/>
          </p:nvSpPr>
          <p:spPr>
            <a:xfrm>
              <a:off x="2302584" y="3234105"/>
              <a:ext cx="836524" cy="5112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" name="Rechteck 4">
            <a:extLst>
              <a:ext uri="{FF2B5EF4-FFF2-40B4-BE49-F238E27FC236}">
                <a16:creationId xmlns:a16="http://schemas.microsoft.com/office/drawing/2014/main" id="{8AA499BF-0533-F82B-EF8C-F632845993F5}"/>
              </a:ext>
            </a:extLst>
          </p:cNvPr>
          <p:cNvSpPr/>
          <p:nvPr/>
        </p:nvSpPr>
        <p:spPr>
          <a:xfrm>
            <a:off x="10302104" y="5319308"/>
            <a:ext cx="18898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i="1" dirty="0"/>
              <a:t>Abb.: Karin Oberauer</a:t>
            </a:r>
            <a:endParaRPr lang="de-AT" sz="1100" i="1" dirty="0"/>
          </a:p>
        </p:txBody>
      </p:sp>
    </p:spTree>
    <p:extLst>
      <p:ext uri="{BB962C8B-B14F-4D97-AF65-F5344CB8AC3E}">
        <p14:creationId xmlns:p14="http://schemas.microsoft.com/office/powerpoint/2010/main" val="107162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7996EF-2D0C-4381-8FC7-8197574FB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013" y="1254105"/>
            <a:ext cx="7791696" cy="872120"/>
          </a:xfrm>
        </p:spPr>
        <p:txBody>
          <a:bodyPr/>
          <a:lstStyle/>
          <a:p>
            <a:r>
              <a:rPr lang="de-AT" dirty="0"/>
              <a:t>Theoretische Hintergründe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BA974CD-2BA3-4D68-910A-82CC8A3ABD09}"/>
              </a:ext>
            </a:extLst>
          </p:cNvPr>
          <p:cNvSpPr/>
          <p:nvPr/>
        </p:nvSpPr>
        <p:spPr>
          <a:xfrm>
            <a:off x="4045936" y="5822299"/>
            <a:ext cx="674598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i="1" dirty="0"/>
              <a:t>Lernen und </a:t>
            </a:r>
            <a:r>
              <a:rPr lang="de-DE" sz="1100" i="1" dirty="0" err="1"/>
              <a:t>Conceptual</a:t>
            </a:r>
            <a:r>
              <a:rPr lang="de-DE" sz="1100" i="1" dirty="0"/>
              <a:t> Change als aktive Prozesse der Konstruktion führen zu veränderten Rollen zwischen Lernenden, Lehrpersonen und Expert*innen, die zu einer transdisziplinären Bildung beitragen (Quelle: Keller 2017)</a:t>
            </a:r>
            <a:endParaRPr lang="de-AT" sz="1100" i="1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C71122E-2184-BC15-940F-FFBBBDF7BC1A}"/>
              </a:ext>
            </a:extLst>
          </p:cNvPr>
          <p:cNvGrpSpPr/>
          <p:nvPr/>
        </p:nvGrpSpPr>
        <p:grpSpPr>
          <a:xfrm>
            <a:off x="946484" y="2051141"/>
            <a:ext cx="9366409" cy="3601444"/>
            <a:chOff x="1879107" y="2218648"/>
            <a:chExt cx="8265685" cy="3003049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0DB93AB1-0086-48A8-A85E-2F15A3FE2E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" t="24624" r="86053" b="40574"/>
            <a:stretch/>
          </p:blipFill>
          <p:spPr>
            <a:xfrm>
              <a:off x="1879107" y="2218648"/>
              <a:ext cx="2061182" cy="3003049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26E2B382-99FE-41E0-BAE8-0C96CCC15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77631" y="2432301"/>
              <a:ext cx="6267161" cy="2514415"/>
            </a:xfrm>
            <a:prstGeom prst="rect">
              <a:avLst/>
            </a:prstGeom>
          </p:spPr>
        </p:pic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F93308F-76B8-4F57-81E9-B49620716224}"/>
                </a:ext>
              </a:extLst>
            </p:cNvPr>
            <p:cNvSpPr/>
            <p:nvPr/>
          </p:nvSpPr>
          <p:spPr>
            <a:xfrm>
              <a:off x="2028160" y="3041003"/>
              <a:ext cx="1750037" cy="47324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</p:grpSp>
    </p:spTree>
    <p:extLst>
      <p:ext uri="{BB962C8B-B14F-4D97-AF65-F5344CB8AC3E}">
        <p14:creationId xmlns:p14="http://schemas.microsoft.com/office/powerpoint/2010/main" val="415032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7996EF-2D0C-4381-8FC7-8197574FB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679" y="1200244"/>
            <a:ext cx="7791696" cy="872120"/>
          </a:xfrm>
        </p:spPr>
        <p:txBody>
          <a:bodyPr/>
          <a:lstStyle/>
          <a:p>
            <a:r>
              <a:rPr lang="de-AT" dirty="0"/>
              <a:t>Theoretische Hintergründe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8610BA7-D0F6-E3FA-FA26-7771C0BF1F33}"/>
              </a:ext>
            </a:extLst>
          </p:cNvPr>
          <p:cNvGrpSpPr/>
          <p:nvPr/>
        </p:nvGrpSpPr>
        <p:grpSpPr>
          <a:xfrm>
            <a:off x="1049588" y="1992143"/>
            <a:ext cx="2345269" cy="3665613"/>
            <a:chOff x="1879107" y="2218648"/>
            <a:chExt cx="2061182" cy="3003049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0DB93AB1-0086-48A8-A85E-2F15A3FE2E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" t="24624" r="86053" b="40574"/>
            <a:stretch/>
          </p:blipFill>
          <p:spPr>
            <a:xfrm>
              <a:off x="1879107" y="2218648"/>
              <a:ext cx="2061182" cy="3003049"/>
            </a:xfrm>
            <a:prstGeom prst="rect">
              <a:avLst/>
            </a:prstGeom>
          </p:spPr>
        </p:pic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F93308F-76B8-4F57-81E9-B49620716224}"/>
                </a:ext>
              </a:extLst>
            </p:cNvPr>
            <p:cNvSpPr/>
            <p:nvPr/>
          </p:nvSpPr>
          <p:spPr>
            <a:xfrm>
              <a:off x="2034680" y="3559139"/>
              <a:ext cx="1750037" cy="47324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</p:grp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B4FA35D3-4B3A-4317-BA24-E23C39F8F82C}"/>
              </a:ext>
            </a:extLst>
          </p:cNvPr>
          <p:cNvSpPr txBox="1">
            <a:spLocks/>
          </p:cNvSpPr>
          <p:nvPr/>
        </p:nvSpPr>
        <p:spPr>
          <a:xfrm>
            <a:off x="3633093" y="2072364"/>
            <a:ext cx="7433563" cy="383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800" dirty="0"/>
              <a:t>Ein integratives Verständnis der Herausforderungen des 21. Jahrhunderts braucht interdisziplinäre Lernprozesse, die soziale, ökologische und ökonomische Aspekte gleichermaßen und in ihren vielschichtigen Interaktionen berücksichtigen (</a:t>
            </a:r>
            <a:r>
              <a:rPr lang="de-DE" sz="1800" dirty="0" err="1"/>
              <a:t>Woodfork</a:t>
            </a:r>
            <a:r>
              <a:rPr lang="de-DE" sz="1800" dirty="0"/>
              <a:t> &amp; de Mulder 2011)</a:t>
            </a:r>
            <a:br>
              <a:rPr lang="de-DE" sz="1800" dirty="0"/>
            </a:br>
            <a:endParaRPr lang="de-DE" sz="1800" dirty="0"/>
          </a:p>
          <a:p>
            <a:pPr>
              <a:lnSpc>
                <a:spcPct val="100000"/>
              </a:lnSpc>
            </a:pPr>
            <a:r>
              <a:rPr lang="de-DE" sz="1800" dirty="0"/>
              <a:t>Für die Bewältigung der </a:t>
            </a:r>
            <a:r>
              <a:rPr lang="de-DE" sz="1800" i="1" dirty="0"/>
              <a:t>Grand </a:t>
            </a:r>
            <a:r>
              <a:rPr lang="de-DE" sz="1800" i="1" dirty="0" err="1"/>
              <a:t>Challenges</a:t>
            </a:r>
            <a:r>
              <a:rPr lang="de-DE" sz="1800" i="1" dirty="0"/>
              <a:t> </a:t>
            </a:r>
            <a:r>
              <a:rPr lang="de-DE" sz="1800" dirty="0"/>
              <a:t>wird ein transdisziplinärer Zugang als essentiell gesehen (Mertens &amp; </a:t>
            </a:r>
            <a:r>
              <a:rPr lang="de-DE" sz="1800" dirty="0" err="1"/>
              <a:t>Barbian</a:t>
            </a:r>
            <a:r>
              <a:rPr lang="de-DE" sz="1800" dirty="0"/>
              <a:t> 2015). </a:t>
            </a:r>
          </a:p>
          <a:p>
            <a:pPr lvl="1">
              <a:lnSpc>
                <a:spcPct val="100000"/>
              </a:lnSpc>
            </a:pPr>
            <a:r>
              <a:rPr lang="de-DE" sz="1600" dirty="0"/>
              <a:t>Junge Lernende und </a:t>
            </a:r>
            <a:r>
              <a:rPr lang="de-DE" sz="1600" dirty="0" err="1"/>
              <a:t>Expert:innen</a:t>
            </a:r>
            <a:r>
              <a:rPr lang="de-DE" sz="1600" dirty="0"/>
              <a:t> verschiedener Disziplinen treten in einen aktiven Diskurs</a:t>
            </a:r>
          </a:p>
          <a:p>
            <a:pPr lvl="1">
              <a:lnSpc>
                <a:spcPct val="100000"/>
              </a:lnSpc>
            </a:pPr>
            <a:r>
              <a:rPr lang="de-DE" sz="1600" dirty="0"/>
              <a:t>Bidirektionaler Informations- und Kompetenzaustausch hinsichtlich relevanter Zukunftsfragen. </a:t>
            </a:r>
            <a:endParaRPr lang="de-AT" sz="1600" dirty="0"/>
          </a:p>
        </p:txBody>
      </p:sp>
    </p:spTree>
    <p:extLst>
      <p:ext uri="{BB962C8B-B14F-4D97-AF65-F5344CB8AC3E}">
        <p14:creationId xmlns:p14="http://schemas.microsoft.com/office/powerpoint/2010/main" val="134001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7996EF-2D0C-4381-8FC7-8197574FB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480" y="1230059"/>
            <a:ext cx="7791696" cy="872120"/>
          </a:xfrm>
        </p:spPr>
        <p:txBody>
          <a:bodyPr/>
          <a:lstStyle/>
          <a:p>
            <a:r>
              <a:rPr lang="de-AT" dirty="0"/>
              <a:t>Theoretische Hintergründe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16ABA7B-1F7C-BFB8-ED9D-D11EBBBD0D9C}"/>
              </a:ext>
            </a:extLst>
          </p:cNvPr>
          <p:cNvGrpSpPr/>
          <p:nvPr/>
        </p:nvGrpSpPr>
        <p:grpSpPr>
          <a:xfrm>
            <a:off x="1064233" y="1946002"/>
            <a:ext cx="2431534" cy="3548350"/>
            <a:chOff x="1879111" y="2218653"/>
            <a:chExt cx="2061183" cy="3003049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0DB93AB1-0086-48A8-A85E-2F15A3FE2E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" t="24624" r="86053" b="40574"/>
            <a:stretch/>
          </p:blipFill>
          <p:spPr>
            <a:xfrm>
              <a:off x="1879111" y="2218653"/>
              <a:ext cx="2061183" cy="3003049"/>
            </a:xfrm>
            <a:prstGeom prst="rect">
              <a:avLst/>
            </a:prstGeom>
          </p:spPr>
        </p:pic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F93308F-76B8-4F57-81E9-B49620716224}"/>
                </a:ext>
              </a:extLst>
            </p:cNvPr>
            <p:cNvSpPr/>
            <p:nvPr/>
          </p:nvSpPr>
          <p:spPr>
            <a:xfrm>
              <a:off x="2034684" y="4072643"/>
              <a:ext cx="1750037" cy="47324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</p:grp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1648024F-D453-444F-93CD-9B5BE08CDC7D}"/>
              </a:ext>
            </a:extLst>
          </p:cNvPr>
          <p:cNvSpPr txBox="1">
            <a:spLocks/>
          </p:cNvSpPr>
          <p:nvPr/>
        </p:nvSpPr>
        <p:spPr>
          <a:xfrm>
            <a:off x="3940294" y="1802922"/>
            <a:ext cx="7791696" cy="38345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1600" b="1" dirty="0"/>
              <a:t>Projektbasiertes Lernen:	</a:t>
            </a:r>
          </a:p>
          <a:p>
            <a:pPr>
              <a:lnSpc>
                <a:spcPct val="100000"/>
              </a:lnSpc>
            </a:pPr>
            <a:r>
              <a:rPr lang="de-DE" sz="1600" dirty="0"/>
              <a:t>Schaffen effektiver Lernmöglichkeiten </a:t>
            </a:r>
          </a:p>
          <a:p>
            <a:pPr>
              <a:lnSpc>
                <a:spcPct val="100000"/>
              </a:lnSpc>
            </a:pPr>
            <a:r>
              <a:rPr lang="de-DE" sz="1600" dirty="0"/>
              <a:t>kollaborative Gruppenarbeiten</a:t>
            </a:r>
          </a:p>
          <a:p>
            <a:pPr>
              <a:lnSpc>
                <a:spcPct val="100000"/>
              </a:lnSpc>
            </a:pPr>
            <a:r>
              <a:rPr lang="de-DE" sz="1600" dirty="0"/>
              <a:t>Beantwortung von Fragen, Lösen von Problemen, Bearbeiten von Herausforderungen mit dem Ziel, ein Endprodukt zu schaffen </a:t>
            </a:r>
            <a:r>
              <a:rPr lang="de-DE" sz="1200" dirty="0"/>
              <a:t>(Bell 2010)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1600" dirty="0"/>
              <a:t>Betrachtung des Bildungsprozesses bzw. der Gesamtentwicklung des Lernenden, anstelle des Fokussieren auf einen Lernaspekt </a:t>
            </a:r>
            <a:r>
              <a:rPr lang="de-DE" sz="1200" dirty="0"/>
              <a:t>(Phillips, et al. 1999)</a:t>
            </a:r>
            <a:endParaRPr lang="de-DE" sz="1600" dirty="0"/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de-DE" sz="1600" dirty="0"/>
              <a:t> mehr als reine Wissensvermittlung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de-DE" sz="1600" dirty="0"/>
              <a:t>Entwicklung sozialer Fähigkeiten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de-DE" sz="1600" dirty="0"/>
              <a:t>Kritisches Denken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de-DE" sz="1600" dirty="0"/>
              <a:t>Problemlösungskompetenz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de-DE" sz="1600" dirty="0"/>
              <a:t>Selbstbeurteilung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de-DE" sz="1600" dirty="0"/>
              <a:t>Lebenslanges Lernen 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de-DE" sz="1600" dirty="0"/>
              <a:t>					           		  </a:t>
            </a:r>
            <a:r>
              <a:rPr lang="de-DE" sz="1200" dirty="0"/>
              <a:t>(</a:t>
            </a:r>
            <a:r>
              <a:rPr lang="de-DE" sz="1200" dirty="0" err="1"/>
              <a:t>Aldabbus</a:t>
            </a:r>
            <a:r>
              <a:rPr lang="de-DE" sz="1200" dirty="0"/>
              <a:t> 2018)</a:t>
            </a:r>
            <a:endParaRPr lang="de-AT" sz="1000" dirty="0"/>
          </a:p>
        </p:txBody>
      </p:sp>
    </p:spTree>
    <p:extLst>
      <p:ext uri="{BB962C8B-B14F-4D97-AF65-F5344CB8AC3E}">
        <p14:creationId xmlns:p14="http://schemas.microsoft.com/office/powerpoint/2010/main" val="351140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7996EF-2D0C-4381-8FC7-8197574FB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Theoretische Hintergründe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0D5ED9F5-F857-E579-5573-C07292013FFE}"/>
              </a:ext>
            </a:extLst>
          </p:cNvPr>
          <p:cNvGrpSpPr/>
          <p:nvPr/>
        </p:nvGrpSpPr>
        <p:grpSpPr>
          <a:xfrm>
            <a:off x="795072" y="2218653"/>
            <a:ext cx="2568694" cy="3697515"/>
            <a:chOff x="1879111" y="2218653"/>
            <a:chExt cx="2061183" cy="3003049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0DB93AB1-0086-48A8-A85E-2F15A3FE2E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" t="24624" r="86053" b="40574"/>
            <a:stretch/>
          </p:blipFill>
          <p:spPr>
            <a:xfrm>
              <a:off x="1879111" y="2218653"/>
              <a:ext cx="2061183" cy="3003049"/>
            </a:xfrm>
            <a:prstGeom prst="rect">
              <a:avLst/>
            </a:prstGeom>
          </p:spPr>
        </p:pic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F93308F-76B8-4F57-81E9-B49620716224}"/>
                </a:ext>
              </a:extLst>
            </p:cNvPr>
            <p:cNvSpPr/>
            <p:nvPr/>
          </p:nvSpPr>
          <p:spPr>
            <a:xfrm>
              <a:off x="2034684" y="4605301"/>
              <a:ext cx="1750037" cy="47324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</p:grp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113D6ED-0007-47AE-9446-4A7E3AC4AFF2}"/>
              </a:ext>
            </a:extLst>
          </p:cNvPr>
          <p:cNvSpPr txBox="1">
            <a:spLocks/>
          </p:cNvSpPr>
          <p:nvPr/>
        </p:nvSpPr>
        <p:spPr>
          <a:xfrm>
            <a:off x="3991086" y="2218653"/>
            <a:ext cx="7405841" cy="405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dirty="0"/>
              <a:t>„Peer </a:t>
            </a:r>
            <a:r>
              <a:rPr lang="de-DE" sz="1800" dirty="0" err="1"/>
              <a:t>learning</a:t>
            </a:r>
            <a:r>
              <a:rPr lang="de-DE" sz="1800" dirty="0"/>
              <a:t>” ist der Prozess von Lernenden, von und miteinander zu lernen. </a:t>
            </a:r>
          </a:p>
          <a:p>
            <a:pPr marL="0" indent="0">
              <a:buNone/>
            </a:pPr>
            <a:r>
              <a:rPr lang="de-DE" sz="1800" dirty="0"/>
              <a:t>Unterstützt durch Lernformate wie von Schüler:innen geleitete Workshops, Lerngruppen, </a:t>
            </a:r>
            <a:r>
              <a:rPr lang="de-DE" sz="1800" dirty="0" err="1"/>
              <a:t>Mentor:innenprogramme</a:t>
            </a:r>
            <a:r>
              <a:rPr lang="de-DE" sz="1800" dirty="0"/>
              <a:t>, Arbeitsgruppen</a:t>
            </a:r>
          </a:p>
          <a:p>
            <a:pPr marL="0" indent="0">
              <a:buNone/>
            </a:pPr>
            <a:r>
              <a:rPr lang="de-DE" sz="1800" dirty="0"/>
              <a:t>Benefits wie Stärken von Teamgeist, Kommunikationsfähigkeiten, Selbstbewusstsein, Eigenverantwortung über selbstständiges Lernen </a:t>
            </a:r>
          </a:p>
          <a:p>
            <a:pPr marL="0" indent="0">
              <a:buNone/>
            </a:pPr>
            <a:r>
              <a:rPr lang="de-DE" sz="1200" dirty="0"/>
              <a:t>				                     	                      (Ramsden, 1992; Biggs, 2003) </a:t>
            </a:r>
          </a:p>
          <a:p>
            <a:pPr marL="0" indent="0">
              <a:buNone/>
            </a:pPr>
            <a:r>
              <a:rPr lang="de-DE" sz="1800" dirty="0"/>
              <a:t>Lernende fühlen sich in Peer-Gruppe wohl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800" dirty="0">
                <a:sym typeface="Wingdings" panose="05000000000000000000" pitchFamily="2" charset="2"/>
              </a:rPr>
              <a:t>verstärkte Interaktion und Engagement in der Reflexion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1800" dirty="0">
                <a:sym typeface="Wingdings" panose="05000000000000000000" pitchFamily="2" charset="2"/>
              </a:rPr>
              <a:t>vertieftes Ergründen eigener Ideen </a:t>
            </a:r>
            <a:endParaRPr lang="de-DE" sz="18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B5EB1C2-0C0B-45FA-A096-A4650CA65183}"/>
              </a:ext>
            </a:extLst>
          </p:cNvPr>
          <p:cNvSpPr txBox="1"/>
          <p:nvPr/>
        </p:nvSpPr>
        <p:spPr>
          <a:xfrm>
            <a:off x="10486739" y="5916168"/>
            <a:ext cx="12394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(Keith, et al. 2017)</a:t>
            </a:r>
            <a:endParaRPr lang="de-AT" sz="1100" dirty="0"/>
          </a:p>
        </p:txBody>
      </p:sp>
    </p:spTree>
    <p:extLst>
      <p:ext uri="{BB962C8B-B14F-4D97-AF65-F5344CB8AC3E}">
        <p14:creationId xmlns:p14="http://schemas.microsoft.com/office/powerpoint/2010/main" val="72986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796C7F-EF33-F37E-4309-1F4422172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000" y="1202500"/>
            <a:ext cx="7791696" cy="872120"/>
          </a:xfrm>
        </p:spPr>
        <p:txBody>
          <a:bodyPr anchor="t">
            <a:normAutofit/>
          </a:bodyPr>
          <a:lstStyle/>
          <a:p>
            <a:r>
              <a:rPr lang="de-AT" dirty="0"/>
              <a:t>Umsetzung – sehr individuell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CB7D27B-A2A8-8176-4B0D-0D759BC5F1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66822" y="2261313"/>
            <a:ext cx="4170359" cy="386485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e-AT" sz="2000" dirty="0"/>
              <a:t>Online Workshops</a:t>
            </a:r>
          </a:p>
          <a:p>
            <a:pPr>
              <a:lnSpc>
                <a:spcPct val="90000"/>
              </a:lnSpc>
            </a:pPr>
            <a:r>
              <a:rPr lang="de-AT" sz="2000" dirty="0"/>
              <a:t>Eigenständige Arbeit innerhalb der Schulen</a:t>
            </a:r>
          </a:p>
          <a:p>
            <a:pPr>
              <a:lnSpc>
                <a:spcPct val="90000"/>
              </a:lnSpc>
            </a:pPr>
            <a:r>
              <a:rPr lang="de-AT" sz="2000" dirty="0"/>
              <a:t>Teilweise Ausarbeitung zu Hause</a:t>
            </a:r>
          </a:p>
          <a:p>
            <a:pPr>
              <a:lnSpc>
                <a:spcPct val="90000"/>
              </a:lnSpc>
            </a:pPr>
            <a:r>
              <a:rPr lang="de-AT" sz="2000" dirty="0"/>
              <a:t>Global Goals Design Jams – Kooperation mit Pädagogischer Hochschule Tirol (PHT)</a:t>
            </a:r>
          </a:p>
          <a:p>
            <a:pPr>
              <a:lnSpc>
                <a:spcPct val="90000"/>
              </a:lnSpc>
            </a:pPr>
            <a:r>
              <a:rPr lang="de-AT" sz="2000" dirty="0"/>
              <a:t>Begleitung durch Studierende der P2P Ausbildung</a:t>
            </a:r>
          </a:p>
          <a:p>
            <a:pPr>
              <a:lnSpc>
                <a:spcPct val="90000"/>
              </a:lnSpc>
            </a:pP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5CA508B-D6A9-860D-90BF-4C14E5C31C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724"/>
          <a:stretch/>
        </p:blipFill>
        <p:spPr>
          <a:xfrm>
            <a:off x="6747040" y="1874521"/>
            <a:ext cx="3186465" cy="2103728"/>
          </a:xfrm>
          <a:prstGeom prst="rect">
            <a:avLst/>
          </a:prstGeom>
          <a:noFill/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DBFFF87-1C5A-1B2D-DD2E-0D476330E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7038" y="4040983"/>
            <a:ext cx="3186465" cy="212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83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FB0EB03E-8AA6-4133-5299-E72930B8C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1875" y="1491260"/>
            <a:ext cx="7791696" cy="880261"/>
          </a:xfrm>
        </p:spPr>
        <p:txBody>
          <a:bodyPr/>
          <a:lstStyle/>
          <a:p>
            <a:r>
              <a:rPr lang="de-DE" dirty="0"/>
              <a:t>Online Workshops</a:t>
            </a:r>
          </a:p>
        </p:txBody>
      </p:sp>
      <p:pic>
        <p:nvPicPr>
          <p:cNvPr id="10" name="Inhaltsplatzhalter 8">
            <a:extLst>
              <a:ext uri="{FF2B5EF4-FFF2-40B4-BE49-F238E27FC236}">
                <a16:creationId xmlns:a16="http://schemas.microsoft.com/office/drawing/2014/main" id="{C99CEAC9-5616-B66D-0F1B-97A553EF9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212" y="2505456"/>
            <a:ext cx="8735576" cy="313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69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ECE524-FD13-DC18-91AA-494BB8AB4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825" y="1234086"/>
            <a:ext cx="7791696" cy="880261"/>
          </a:xfrm>
        </p:spPr>
        <p:txBody>
          <a:bodyPr/>
          <a:lstStyle/>
          <a:p>
            <a:r>
              <a:rPr lang="de-DE" dirty="0"/>
              <a:t>Eigenständige Arbeit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3AD9E24-0600-8A21-5C7E-E2BCE7EDC5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27" b="2221"/>
          <a:stretch/>
        </p:blipFill>
        <p:spPr>
          <a:xfrm>
            <a:off x="354686" y="1789093"/>
            <a:ext cx="4951845" cy="348182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74BFF40-AB65-7C52-CC5B-8F9446635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1829" y="615558"/>
            <a:ext cx="3945383" cy="554800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8FE17F6-8EA9-1711-8162-838E442C3EB3}"/>
              </a:ext>
            </a:extLst>
          </p:cNvPr>
          <p:cNvSpPr txBox="1"/>
          <p:nvPr/>
        </p:nvSpPr>
        <p:spPr>
          <a:xfrm>
            <a:off x="8159496" y="6162118"/>
            <a:ext cx="46878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hlinkClick r:id="rId5"/>
              </a:rPr>
              <a:t>Zeitung (ccca.ac.at)</a:t>
            </a:r>
            <a:endParaRPr lang="de-DE" sz="1000" dirty="0"/>
          </a:p>
        </p:txBody>
      </p:sp>
      <p:pic>
        <p:nvPicPr>
          <p:cNvPr id="7" name="Grafik 6" descr="Ein Bild, das Pflanze, Aquarium, Im Haus, Gelände enthält.&#10;&#10;Automatisch generierte Beschreibung">
            <a:extLst>
              <a:ext uri="{FF2B5EF4-FFF2-40B4-BE49-F238E27FC236}">
                <a16:creationId xmlns:a16="http://schemas.microsoft.com/office/drawing/2014/main" id="{CB5A1177-9259-4334-23FB-F26A1F5605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" b="11975"/>
          <a:stretch/>
        </p:blipFill>
        <p:spPr>
          <a:xfrm>
            <a:off x="3303905" y="2881167"/>
            <a:ext cx="4687824" cy="30949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193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CCCA_Powerpoint_Vorlage_Calibri_20150306_SZ</Template>
  <TotalTime>0</TotalTime>
  <Words>499</Words>
  <Application>Microsoft Office PowerPoint</Application>
  <PresentationFormat>Breitbild</PresentationFormat>
  <Paragraphs>64</Paragraphs>
  <Slides>11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6" baseType="lpstr">
      <vt:lpstr>Arial</vt:lpstr>
      <vt:lpstr>Calibri</vt:lpstr>
      <vt:lpstr>Exo</vt:lpstr>
      <vt:lpstr>Wingdings</vt:lpstr>
      <vt:lpstr>Office-Design</vt:lpstr>
      <vt:lpstr>Learning by doing- transdisziplinäres Lernen in fächerübergreifenden Projekten</vt:lpstr>
      <vt:lpstr>Projektstruktur</vt:lpstr>
      <vt:lpstr>Theoretische Hintergründe</vt:lpstr>
      <vt:lpstr>Theoretische Hintergründe</vt:lpstr>
      <vt:lpstr>Theoretische Hintergründe</vt:lpstr>
      <vt:lpstr>Theoretische Hintergründe</vt:lpstr>
      <vt:lpstr>Umsetzung – sehr individuell</vt:lpstr>
      <vt:lpstr>Online Workshops</vt:lpstr>
      <vt:lpstr>Eigenständige Arbeit</vt:lpstr>
      <vt:lpstr>GGDJ</vt:lpstr>
      <vt:lpstr>Danke für Ihre Aufmerksamkeit!  </vt:lpstr>
    </vt:vector>
  </TitlesOfParts>
  <Company>Uni Graz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Foliensatz für CCCA Präsentationen</dc:title>
  <dc:creator>Brugger, Katrin (katrin.brugger@uni-graz.at)</dc:creator>
  <cp:lastModifiedBy>Irina Heitmann</cp:lastModifiedBy>
  <cp:revision>41</cp:revision>
  <dcterms:created xsi:type="dcterms:W3CDTF">2018-03-26T09:27:28Z</dcterms:created>
  <dcterms:modified xsi:type="dcterms:W3CDTF">2023-09-21T16:49:48Z</dcterms:modified>
</cp:coreProperties>
</file>